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8288000" cy="10287000"/>
  <p:notesSz cx="6858000" cy="9144000"/>
  <p:embeddedFontLst>
    <p:embeddedFont>
      <p:font typeface="Arimo" panose="020B0604020202020204" charset="0"/>
      <p:regular r:id="rId37"/>
    </p:embeddedFont>
    <p:embeddedFont>
      <p:font typeface="Arimo Bold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Kollektif" panose="020B0604020202020204" charset="0"/>
      <p:regular r:id="rId43"/>
    </p:embeddedFont>
    <p:embeddedFont>
      <p:font typeface="Kollektif Bold" panose="020B0604020202020204" charset="0"/>
      <p:regular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Open Sans Bold" panose="020B0806030504020204" charset="0"/>
      <p:regular r:id="rId49"/>
    </p:embeddedFont>
    <p:embeddedFont>
      <p:font typeface="Open Sans Extra Bold" panose="020B0604020202020204" charset="0"/>
      <p:regular r:id="rId50"/>
    </p:embeddedFont>
    <p:embeddedFont>
      <p:font typeface="Open Sans Light Bold" panose="020B0604020202020204" charset="0"/>
      <p:regular r:id="rId51"/>
    </p:embeddedFont>
    <p:embeddedFont>
      <p:font typeface="Public Sans Bold" panose="020B0604020202020204" charset="0"/>
      <p:regular r:id="rId52"/>
    </p:embeddedFont>
    <p:embeddedFont>
      <p:font typeface="Roboto" panose="02000000000000000000" pitchFamily="2" charset="0"/>
      <p:regular r:id="rId53"/>
      <p:bold r:id="rId54"/>
      <p:italic r:id="rId55"/>
      <p:boldItalic r:id="rId56"/>
    </p:embeddedFont>
    <p:embeddedFont>
      <p:font typeface="Roboto Bold" panose="02000000000000000000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90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10" Type="http://schemas.openxmlformats.org/officeDocument/2006/relationships/image" Target="../media/image35.png"/><Relationship Id="rId4" Type="http://schemas.openxmlformats.org/officeDocument/2006/relationships/image" Target="../media/image11.png"/><Relationship Id="rId9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7.png"/><Relationship Id="rId5" Type="http://schemas.openxmlformats.org/officeDocument/2006/relationships/image" Target="../media/image12.svg"/><Relationship Id="rId10" Type="http://schemas.openxmlformats.org/officeDocument/2006/relationships/image" Target="../media/image36.png"/><Relationship Id="rId4" Type="http://schemas.openxmlformats.org/officeDocument/2006/relationships/image" Target="../media/image11.png"/><Relationship Id="rId9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10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stackoverflow.com/questions/29542495/createfilemapping-mapviewoffile-handle-leaking-c" TargetMode="External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sv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12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hyperlink" Target="https://github.com/am0nsec/HellsGate" TargetMode="External"/><Relationship Id="rId5" Type="http://schemas.openxmlformats.org/officeDocument/2006/relationships/image" Target="../media/image12.svg"/><Relationship Id="rId10" Type="http://schemas.openxmlformats.org/officeDocument/2006/relationships/image" Target="../media/image42.svg"/><Relationship Id="rId4" Type="http://schemas.openxmlformats.org/officeDocument/2006/relationships/image" Target="../media/image11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6.sv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9.png"/><Relationship Id="rId5" Type="http://schemas.openxmlformats.org/officeDocument/2006/relationships/image" Target="../media/image46.sv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4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12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5.png"/><Relationship Id="rId5" Type="http://schemas.openxmlformats.org/officeDocument/2006/relationships/image" Target="../media/image12.svg"/><Relationship Id="rId10" Type="http://schemas.openxmlformats.org/officeDocument/2006/relationships/image" Target="../media/image54.jpeg"/><Relationship Id="rId4" Type="http://schemas.openxmlformats.org/officeDocument/2006/relationships/image" Target="../media/image11.png"/><Relationship Id="rId9" Type="http://schemas.openxmlformats.org/officeDocument/2006/relationships/image" Target="../media/image3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8.svg"/><Relationship Id="rId7" Type="http://schemas.openxmlformats.org/officeDocument/2006/relationships/image" Target="../media/image4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svg"/><Relationship Id="rId12" Type="http://schemas.openxmlformats.org/officeDocument/2006/relationships/image" Target="../media/image6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png"/><Relationship Id="rId11" Type="http://schemas.openxmlformats.org/officeDocument/2006/relationships/image" Target="../media/image4.svg"/><Relationship Id="rId5" Type="http://schemas.openxmlformats.org/officeDocument/2006/relationships/image" Target="../media/image61.svg"/><Relationship Id="rId10" Type="http://schemas.openxmlformats.org/officeDocument/2006/relationships/image" Target="../media/image3.png"/><Relationship Id="rId4" Type="http://schemas.openxmlformats.org/officeDocument/2006/relationships/image" Target="../media/image60.png"/><Relationship Id="rId9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1.png"/><Relationship Id="rId7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1.pn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2.svg"/><Relationship Id="rId7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65.jpeg"/><Relationship Id="rId9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76.png"/><Relationship Id="rId7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7.svg"/><Relationship Id="rId9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10" Type="http://schemas.openxmlformats.org/officeDocument/2006/relationships/image" Target="../media/image79.png"/><Relationship Id="rId4" Type="http://schemas.openxmlformats.org/officeDocument/2006/relationships/image" Target="../media/image11.png"/><Relationship Id="rId9" Type="http://schemas.openxmlformats.org/officeDocument/2006/relationships/image" Target="../media/image2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82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23.svg"/><Relationship Id="rId15" Type="http://schemas.openxmlformats.org/officeDocument/2006/relationships/image" Target="../media/image4.svg"/><Relationship Id="rId10" Type="http://schemas.openxmlformats.org/officeDocument/2006/relationships/image" Target="../media/image85.png"/><Relationship Id="rId4" Type="http://schemas.openxmlformats.org/officeDocument/2006/relationships/image" Target="../media/image22.png"/><Relationship Id="rId9" Type="http://schemas.openxmlformats.org/officeDocument/2006/relationships/image" Target="../media/image84.sv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sv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sv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10" Type="http://schemas.openxmlformats.org/officeDocument/2006/relationships/image" Target="../media/image24.jpeg"/><Relationship Id="rId4" Type="http://schemas.openxmlformats.org/officeDocument/2006/relationships/image" Target="../media/image11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2.svg"/><Relationship Id="rId3" Type="http://schemas.openxmlformats.org/officeDocument/2006/relationships/image" Target="../media/image28.svg"/><Relationship Id="rId7" Type="http://schemas.openxmlformats.org/officeDocument/2006/relationships/image" Target="../media/image12.svg"/><Relationship Id="rId12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image" Target="../media/image10.svg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13827" y="-248630"/>
            <a:ext cx="8681329" cy="10784260"/>
          </a:xfrm>
          <a:custGeom>
            <a:avLst/>
            <a:gdLst/>
            <a:ahLst/>
            <a:cxnLst/>
            <a:rect l="l" t="t" r="r" b="b"/>
            <a:pathLst>
              <a:path w="8681329" h="10784260">
                <a:moveTo>
                  <a:pt x="0" y="0"/>
                </a:moveTo>
                <a:lnTo>
                  <a:pt x="8681329" y="0"/>
                </a:lnTo>
                <a:lnTo>
                  <a:pt x="8681329" y="10784260"/>
                </a:lnTo>
                <a:lnTo>
                  <a:pt x="0" y="10784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41687" y="3368027"/>
            <a:ext cx="13695775" cy="3291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808"/>
              </a:lnSpc>
            </a:pPr>
            <a:r>
              <a:rPr lang="en-US" sz="11643" spc="1245" dirty="0">
                <a:solidFill>
                  <a:srgbClr val="FFFFFF"/>
                </a:solidFill>
                <a:latin typeface="Public Sans Bold"/>
              </a:rPr>
              <a:t>AND HOW TO BYPASS THEM</a:t>
            </a:r>
          </a:p>
        </p:txBody>
      </p:sp>
      <p:sp>
        <p:nvSpPr>
          <p:cNvPr id="4" name="Freeform 4"/>
          <p:cNvSpPr/>
          <p:nvPr/>
        </p:nvSpPr>
        <p:spPr>
          <a:xfrm>
            <a:off x="-928092" y="7365586"/>
            <a:ext cx="12832964" cy="303325"/>
          </a:xfrm>
          <a:custGeom>
            <a:avLst/>
            <a:gdLst/>
            <a:ahLst/>
            <a:cxnLst/>
            <a:rect l="l" t="t" r="r" b="b"/>
            <a:pathLst>
              <a:path w="12832964" h="303325">
                <a:moveTo>
                  <a:pt x="0" y="0"/>
                </a:moveTo>
                <a:lnTo>
                  <a:pt x="12832964" y="0"/>
                </a:lnTo>
                <a:lnTo>
                  <a:pt x="12832964" y="303325"/>
                </a:lnTo>
                <a:lnTo>
                  <a:pt x="0" y="303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07806" y="1028700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5" y="0"/>
                </a:lnTo>
                <a:lnTo>
                  <a:pt x="300895" y="300896"/>
                </a:lnTo>
                <a:lnTo>
                  <a:pt x="0" y="300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695249" y="1536588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2" y="0"/>
                </a:lnTo>
                <a:lnTo>
                  <a:pt x="6873872" y="162474"/>
                </a:lnTo>
                <a:lnTo>
                  <a:pt x="0" y="162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38200" y="2303054"/>
            <a:ext cx="12025121" cy="85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09"/>
              </a:lnSpc>
            </a:pPr>
            <a:r>
              <a:rPr lang="en-US" sz="5280" spc="2624" dirty="0">
                <a:solidFill>
                  <a:srgbClr val="FFFFFF"/>
                </a:solidFill>
                <a:latin typeface="Kollektif Bold"/>
              </a:rPr>
              <a:t>HOW EDRS WORK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992156"/>
            <a:ext cx="6623538" cy="40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0"/>
              </a:lnSpc>
            </a:pPr>
            <a:r>
              <a:rPr lang="en-US" sz="2500" spc="212">
                <a:solidFill>
                  <a:srgbClr val="FFFFFF"/>
                </a:solidFill>
                <a:latin typeface="Kollektif Bold"/>
              </a:rPr>
              <a:t>PROCESSUS THIEF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718626"/>
            <a:ext cx="4280584" cy="361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19"/>
              </a:lnSpc>
            </a:pPr>
            <a:r>
              <a:rPr lang="en-US" sz="2199" spc="312" dirty="0">
                <a:solidFill>
                  <a:srgbClr val="FFFFFF"/>
                </a:solidFill>
                <a:latin typeface="Kollektif Bold"/>
              </a:rPr>
              <a:t>JULY 2023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83826" y="1054053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24613">
            <a:off x="-5549998" y="2053549"/>
            <a:ext cx="12287251" cy="10647531"/>
          </a:xfrm>
          <a:custGeom>
            <a:avLst/>
            <a:gdLst/>
            <a:ahLst/>
            <a:cxnLst/>
            <a:rect l="l" t="t" r="r" b="b"/>
            <a:pathLst>
              <a:path w="12287251" h="10647531">
                <a:moveTo>
                  <a:pt x="0" y="0"/>
                </a:moveTo>
                <a:lnTo>
                  <a:pt x="12287251" y="0"/>
                </a:lnTo>
                <a:lnTo>
                  <a:pt x="12287251" y="10647531"/>
                </a:lnTo>
                <a:lnTo>
                  <a:pt x="0" y="10647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00000">
            <a:off x="4065520" y="11042565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2638044" y="2835190"/>
            <a:ext cx="2069792" cy="139054"/>
          </a:xfrm>
          <a:custGeom>
            <a:avLst/>
            <a:gdLst/>
            <a:ahLst/>
            <a:cxnLst/>
            <a:rect l="l" t="t" r="r" b="b"/>
            <a:pathLst>
              <a:path w="2069792" h="139054">
                <a:moveTo>
                  <a:pt x="0" y="0"/>
                </a:moveTo>
                <a:lnTo>
                  <a:pt x="2069792" y="0"/>
                </a:lnTo>
                <a:lnTo>
                  <a:pt x="2069792" y="139054"/>
                </a:lnTo>
                <a:lnTo>
                  <a:pt x="0" y="139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84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262743" y="612415"/>
            <a:ext cx="12488754" cy="8393483"/>
          </a:xfrm>
          <a:custGeom>
            <a:avLst/>
            <a:gdLst/>
            <a:ahLst/>
            <a:cxnLst/>
            <a:rect l="l" t="t" r="r" b="b"/>
            <a:pathLst>
              <a:path w="12488754" h="8393483">
                <a:moveTo>
                  <a:pt x="0" y="0"/>
                </a:moveTo>
                <a:lnTo>
                  <a:pt x="12488754" y="0"/>
                </a:lnTo>
                <a:lnTo>
                  <a:pt x="12488754" y="8393483"/>
                </a:lnTo>
                <a:lnTo>
                  <a:pt x="0" y="83934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581729" y="1697905"/>
            <a:ext cx="2182422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18072B"/>
                </a:solidFill>
                <a:latin typeface="Roboto Bold"/>
              </a:rPr>
              <a:t>ETW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28094B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9178" y="7329690"/>
            <a:ext cx="5045574" cy="2334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1"/>
              </a:lnSpc>
            </a:pPr>
            <a:r>
              <a:rPr lang="en-US" sz="2215">
                <a:solidFill>
                  <a:srgbClr val="000000"/>
                </a:solidFill>
                <a:latin typeface="Open Sans Extra Bold"/>
              </a:rPr>
              <a:t>Example of Providers :</a:t>
            </a:r>
          </a:p>
          <a:p>
            <a:pPr>
              <a:lnSpc>
                <a:spcPts val="3101"/>
              </a:lnSpc>
            </a:pPr>
            <a:endParaRPr lang="en-US" sz="2215">
              <a:solidFill>
                <a:srgbClr val="000000"/>
              </a:solidFill>
              <a:latin typeface="Open Sans Extra Bold"/>
            </a:endParaRPr>
          </a:p>
          <a:p>
            <a:pPr>
              <a:lnSpc>
                <a:spcPts val="3101"/>
              </a:lnSpc>
            </a:pPr>
            <a:r>
              <a:rPr lang="en-US" sz="2215">
                <a:solidFill>
                  <a:srgbClr val="000000"/>
                </a:solidFill>
                <a:latin typeface="Open Sans Extra Bold"/>
              </a:rPr>
              <a:t>Antimalware protection</a:t>
            </a:r>
          </a:p>
          <a:p>
            <a:pPr>
              <a:lnSpc>
                <a:spcPts val="3101"/>
              </a:lnSpc>
            </a:pPr>
            <a:r>
              <a:rPr lang="en-US" sz="2215">
                <a:solidFill>
                  <a:srgbClr val="000000"/>
                </a:solidFill>
                <a:latin typeface="Open Sans Extra Bold"/>
              </a:rPr>
              <a:t>RPC</a:t>
            </a:r>
          </a:p>
          <a:p>
            <a:pPr>
              <a:lnSpc>
                <a:spcPts val="3101"/>
              </a:lnSpc>
            </a:pPr>
            <a:r>
              <a:rPr lang="en-US" sz="2215">
                <a:solidFill>
                  <a:srgbClr val="000000"/>
                </a:solidFill>
                <a:latin typeface="Open Sans Extra Bold"/>
              </a:rPr>
              <a:t>SMB Client and Server</a:t>
            </a:r>
          </a:p>
          <a:p>
            <a:pPr>
              <a:lnSpc>
                <a:spcPts val="3101"/>
              </a:lnSpc>
            </a:pPr>
            <a:r>
              <a:rPr lang="en-US" sz="2215">
                <a:solidFill>
                  <a:srgbClr val="000000"/>
                </a:solidFill>
                <a:latin typeface="Open Sans Extra Bold"/>
              </a:rPr>
              <a:t>WMI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24613">
            <a:off x="-5549998" y="2053549"/>
            <a:ext cx="12287251" cy="10647531"/>
          </a:xfrm>
          <a:custGeom>
            <a:avLst/>
            <a:gdLst/>
            <a:ahLst/>
            <a:cxnLst/>
            <a:rect l="l" t="t" r="r" b="b"/>
            <a:pathLst>
              <a:path w="12287251" h="10647531">
                <a:moveTo>
                  <a:pt x="0" y="0"/>
                </a:moveTo>
                <a:lnTo>
                  <a:pt x="12287251" y="0"/>
                </a:lnTo>
                <a:lnTo>
                  <a:pt x="12287251" y="10647531"/>
                </a:lnTo>
                <a:lnTo>
                  <a:pt x="0" y="10647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00000">
            <a:off x="4065520" y="11042565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2638044" y="2835190"/>
            <a:ext cx="2069792" cy="139054"/>
          </a:xfrm>
          <a:custGeom>
            <a:avLst/>
            <a:gdLst/>
            <a:ahLst/>
            <a:cxnLst/>
            <a:rect l="l" t="t" r="r" b="b"/>
            <a:pathLst>
              <a:path w="2069792" h="139054">
                <a:moveTo>
                  <a:pt x="0" y="0"/>
                </a:moveTo>
                <a:lnTo>
                  <a:pt x="2069792" y="0"/>
                </a:lnTo>
                <a:lnTo>
                  <a:pt x="2069792" y="139054"/>
                </a:lnTo>
                <a:lnTo>
                  <a:pt x="0" y="139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84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10707" y="1633027"/>
            <a:ext cx="9820444" cy="6606481"/>
          </a:xfrm>
          <a:custGeom>
            <a:avLst/>
            <a:gdLst/>
            <a:ahLst/>
            <a:cxnLst/>
            <a:rect l="l" t="t" r="r" b="b"/>
            <a:pathLst>
              <a:path w="9820444" h="6606481">
                <a:moveTo>
                  <a:pt x="0" y="0"/>
                </a:moveTo>
                <a:lnTo>
                  <a:pt x="9820444" y="0"/>
                </a:lnTo>
                <a:lnTo>
                  <a:pt x="9820444" y="6606481"/>
                </a:lnTo>
                <a:lnTo>
                  <a:pt x="0" y="66064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31838" y="6011603"/>
            <a:ext cx="6452871" cy="4455810"/>
          </a:xfrm>
          <a:custGeom>
            <a:avLst/>
            <a:gdLst/>
            <a:ahLst/>
            <a:cxnLst/>
            <a:rect l="l" t="t" r="r" b="b"/>
            <a:pathLst>
              <a:path w="6452871" h="4455810">
                <a:moveTo>
                  <a:pt x="0" y="0"/>
                </a:moveTo>
                <a:lnTo>
                  <a:pt x="6452871" y="0"/>
                </a:lnTo>
                <a:lnTo>
                  <a:pt x="6452871" y="4455810"/>
                </a:lnTo>
                <a:lnTo>
                  <a:pt x="0" y="44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581729" y="1697905"/>
            <a:ext cx="2182422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18072B"/>
                </a:solidFill>
                <a:latin typeface="Roboto Bold"/>
              </a:rPr>
              <a:t>ETW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28094B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38044" y="3317144"/>
            <a:ext cx="5165978" cy="2170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6"/>
              </a:lnSpc>
            </a:pPr>
            <a:r>
              <a:rPr lang="en-US" sz="3083">
                <a:solidFill>
                  <a:srgbClr val="000000"/>
                </a:solidFill>
                <a:latin typeface="Open Sans Bold"/>
              </a:rPr>
              <a:t>A lot of User-Land patching is possible...</a:t>
            </a:r>
          </a:p>
          <a:p>
            <a:pPr>
              <a:lnSpc>
                <a:spcPts val="4316"/>
              </a:lnSpc>
            </a:pPr>
            <a:endParaRPr lang="en-US" sz="3083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316"/>
              </a:lnSpc>
            </a:pPr>
            <a:r>
              <a:rPr lang="en-US" sz="3083">
                <a:solidFill>
                  <a:srgbClr val="000000"/>
                </a:solidFill>
                <a:latin typeface="Open Sans Bold"/>
              </a:rPr>
              <a:t>EtwWrite, NtTraceEvent...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059503" y="7439760"/>
            <a:ext cx="11842714" cy="11842714"/>
          </a:xfrm>
          <a:custGeom>
            <a:avLst/>
            <a:gdLst/>
            <a:ahLst/>
            <a:cxnLst/>
            <a:rect l="l" t="t" r="r" b="b"/>
            <a:pathLst>
              <a:path w="11842714" h="11842714">
                <a:moveTo>
                  <a:pt x="0" y="0"/>
                </a:moveTo>
                <a:lnTo>
                  <a:pt x="11842714" y="0"/>
                </a:lnTo>
                <a:lnTo>
                  <a:pt x="11842714" y="11842714"/>
                </a:lnTo>
                <a:lnTo>
                  <a:pt x="0" y="118427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00000">
            <a:off x="15171541" y="12095451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6344147" y="12274439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100000">
            <a:off x="14795156" y="12764100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95175" y="1135052"/>
            <a:ext cx="12362584" cy="8123248"/>
          </a:xfrm>
          <a:custGeom>
            <a:avLst/>
            <a:gdLst/>
            <a:ahLst/>
            <a:cxnLst/>
            <a:rect l="l" t="t" r="r" b="b"/>
            <a:pathLst>
              <a:path w="12362584" h="8123248">
                <a:moveTo>
                  <a:pt x="0" y="0"/>
                </a:moveTo>
                <a:lnTo>
                  <a:pt x="12362584" y="0"/>
                </a:lnTo>
                <a:lnTo>
                  <a:pt x="12362584" y="8123248"/>
                </a:lnTo>
                <a:lnTo>
                  <a:pt x="0" y="81232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59746" y="1709227"/>
            <a:ext cx="5383185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</a:pPr>
            <a:r>
              <a:rPr lang="en-US" sz="6600">
                <a:solidFill>
                  <a:srgbClr val="FFFFFF"/>
                </a:solidFill>
                <a:latin typeface="Roboto Bold"/>
              </a:rPr>
              <a:t>DLL HOOKING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12" name="Freeform 12"/>
          <p:cNvSpPr/>
          <p:nvPr/>
        </p:nvSpPr>
        <p:spPr>
          <a:xfrm rot="-10800000">
            <a:off x="1027174" y="2956731"/>
            <a:ext cx="5448330" cy="139054"/>
          </a:xfrm>
          <a:custGeom>
            <a:avLst/>
            <a:gdLst/>
            <a:ahLst/>
            <a:cxnLst/>
            <a:rect l="l" t="t" r="r" b="b"/>
            <a:pathLst>
              <a:path w="5448330" h="139054">
                <a:moveTo>
                  <a:pt x="0" y="0"/>
                </a:moveTo>
                <a:lnTo>
                  <a:pt x="5448330" y="0"/>
                </a:lnTo>
                <a:lnTo>
                  <a:pt x="5448330" y="139054"/>
                </a:lnTo>
                <a:lnTo>
                  <a:pt x="0" y="139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7979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100000">
            <a:off x="15171541" y="12095451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00000">
            <a:off x="16344147" y="12274439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4795156" y="12764100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59746" y="1709227"/>
            <a:ext cx="7275275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</a:pPr>
            <a:r>
              <a:rPr lang="en-US" sz="6600">
                <a:solidFill>
                  <a:srgbClr val="FFFFFF"/>
                </a:solidFill>
                <a:latin typeface="Roboto Bold"/>
              </a:rPr>
              <a:t>DLL         HOOKING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10" name="Freeform 10"/>
          <p:cNvSpPr/>
          <p:nvPr/>
        </p:nvSpPr>
        <p:spPr>
          <a:xfrm rot="-10800000">
            <a:off x="1027174" y="2956731"/>
            <a:ext cx="5883071" cy="139054"/>
          </a:xfrm>
          <a:custGeom>
            <a:avLst/>
            <a:gdLst/>
            <a:ahLst/>
            <a:cxnLst/>
            <a:rect l="l" t="t" r="r" b="b"/>
            <a:pathLst>
              <a:path w="5883071" h="139054">
                <a:moveTo>
                  <a:pt x="0" y="0"/>
                </a:moveTo>
                <a:lnTo>
                  <a:pt x="5883071" y="0"/>
                </a:lnTo>
                <a:lnTo>
                  <a:pt x="5883071" y="139054"/>
                </a:lnTo>
                <a:lnTo>
                  <a:pt x="0" y="139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844621" y="1437168"/>
            <a:ext cx="1524595" cy="1519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19"/>
              </a:lnSpc>
            </a:pPr>
            <a:r>
              <a:rPr lang="en-US" sz="8799">
                <a:solidFill>
                  <a:srgbClr val="FF3131"/>
                </a:solidFill>
                <a:latin typeface="Roboto Bold"/>
              </a:rPr>
              <a:t>UN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9746" y="3660737"/>
            <a:ext cx="16261712" cy="5104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87"/>
              </a:lnSpc>
            </a:pPr>
            <a:r>
              <a:rPr lang="en-US" sz="4899">
                <a:solidFill>
                  <a:srgbClr val="FFFFFF"/>
                </a:solidFill>
                <a:latin typeface="Open Sans Bold"/>
              </a:rPr>
              <a:t>A lot of possibility :</a:t>
            </a:r>
          </a:p>
          <a:p>
            <a:pPr marL="1057906" lvl="1" indent="-528953">
              <a:lnSpc>
                <a:spcPts val="10387"/>
              </a:lnSpc>
              <a:buFont typeface="Arial"/>
              <a:buChar char="•"/>
            </a:pPr>
            <a:r>
              <a:rPr lang="en-US" sz="4899">
                <a:solidFill>
                  <a:srgbClr val="FFFFFF"/>
                </a:solidFill>
                <a:latin typeface="Open Sans Bold"/>
              </a:rPr>
              <a:t>from disk (</a:t>
            </a:r>
            <a:r>
              <a:rPr lang="en-US" sz="4899">
                <a:solidFill>
                  <a:srgbClr val="FFFFFF"/>
                </a:solidFill>
                <a:latin typeface="Open Sans Bold"/>
                <a:hlinkClick r:id="rId8" tooltip="https://stackoverflow.com/questions/29542495/createfilemapping-mapviewoffile-handle-leaking-c"/>
              </a:rPr>
              <a:t>CreateFileMapping</a:t>
            </a:r>
            <a:r>
              <a:rPr lang="en-US" sz="4899" u="sng">
                <a:solidFill>
                  <a:srgbClr val="FFFFFF"/>
                </a:solidFill>
                <a:latin typeface="Open Sans Bold"/>
              </a:rPr>
              <a:t>)</a:t>
            </a:r>
          </a:p>
          <a:p>
            <a:pPr marL="1057906" lvl="1" indent="-528953">
              <a:lnSpc>
                <a:spcPts val="10387"/>
              </a:lnSpc>
              <a:buFont typeface="Arial"/>
              <a:buChar char="•"/>
            </a:pPr>
            <a:r>
              <a:rPr lang="en-US" sz="4899">
                <a:solidFill>
                  <a:srgbClr val="FFFFFF"/>
                </a:solidFill>
                <a:latin typeface="Open Sans Bold"/>
              </a:rPr>
              <a:t>from remote server</a:t>
            </a:r>
          </a:p>
          <a:p>
            <a:pPr marL="1057906" lvl="1" indent="-528953">
              <a:lnSpc>
                <a:spcPts val="10387"/>
              </a:lnSpc>
              <a:buFont typeface="Arial"/>
              <a:buChar char="•"/>
            </a:pPr>
            <a:r>
              <a:rPr lang="en-US" sz="4899">
                <a:solidFill>
                  <a:srgbClr val="FFFFFF"/>
                </a:solidFill>
                <a:latin typeface="Open Sans Bold"/>
              </a:rPr>
              <a:t>from suspended process (Perun's Fart)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100000">
            <a:off x="15171541" y="12095451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00000">
            <a:off x="16344147" y="12274439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4795156" y="12764100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027174" y="2956731"/>
            <a:ext cx="5883071" cy="139054"/>
          </a:xfrm>
          <a:custGeom>
            <a:avLst/>
            <a:gdLst/>
            <a:ahLst/>
            <a:cxnLst/>
            <a:rect l="l" t="t" r="r" b="b"/>
            <a:pathLst>
              <a:path w="5883071" h="139054">
                <a:moveTo>
                  <a:pt x="0" y="0"/>
                </a:moveTo>
                <a:lnTo>
                  <a:pt x="5883071" y="0"/>
                </a:lnTo>
                <a:lnTo>
                  <a:pt x="5883071" y="139054"/>
                </a:lnTo>
                <a:lnTo>
                  <a:pt x="0" y="139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833904" y="2351324"/>
            <a:ext cx="8917593" cy="6170722"/>
          </a:xfrm>
          <a:custGeom>
            <a:avLst/>
            <a:gdLst/>
            <a:ahLst/>
            <a:cxnLst/>
            <a:rect l="l" t="t" r="r" b="b"/>
            <a:pathLst>
              <a:path w="8917593" h="6170722">
                <a:moveTo>
                  <a:pt x="0" y="0"/>
                </a:moveTo>
                <a:lnTo>
                  <a:pt x="8917593" y="0"/>
                </a:lnTo>
                <a:lnTo>
                  <a:pt x="8917593" y="6170722"/>
                </a:lnTo>
                <a:lnTo>
                  <a:pt x="0" y="61707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677" b="-431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59746" y="1709227"/>
            <a:ext cx="7275275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</a:pPr>
            <a:r>
              <a:rPr lang="en-US" sz="6600">
                <a:solidFill>
                  <a:srgbClr val="FFFFFF"/>
                </a:solidFill>
                <a:latin typeface="Roboto Bold"/>
              </a:rPr>
              <a:t>DLL         HOOKING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44621" y="1437168"/>
            <a:ext cx="1524595" cy="1519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19"/>
              </a:lnSpc>
            </a:pPr>
            <a:r>
              <a:rPr lang="en-US" sz="8799">
                <a:solidFill>
                  <a:srgbClr val="FF3131"/>
                </a:solidFill>
                <a:latin typeface="Roboto Bold"/>
              </a:rPr>
              <a:t>UN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59746" y="3565487"/>
            <a:ext cx="7150290" cy="4956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295"/>
              </a:lnSpc>
            </a:pPr>
            <a:r>
              <a:rPr lang="en-US" sz="5799" u="sng">
                <a:solidFill>
                  <a:srgbClr val="FFFFFF"/>
                </a:solidFill>
                <a:latin typeface="Open Sans Bold"/>
              </a:rPr>
              <a:t>BUT</a:t>
            </a:r>
          </a:p>
          <a:p>
            <a:pPr>
              <a:lnSpc>
                <a:spcPts val="7006"/>
              </a:lnSpc>
            </a:pPr>
            <a:endParaRPr lang="en-US" sz="5799" u="sng">
              <a:solidFill>
                <a:srgbClr val="FFFFFF"/>
              </a:solidFill>
              <a:latin typeface="Open Sans Bold"/>
            </a:endParaRPr>
          </a:p>
          <a:p>
            <a:pPr>
              <a:lnSpc>
                <a:spcPts val="10387"/>
              </a:lnSpc>
            </a:pPr>
            <a:r>
              <a:rPr lang="en-US" sz="4899">
                <a:solidFill>
                  <a:srgbClr val="FFFFFF"/>
                </a:solidFill>
                <a:latin typeface="Open Sans Bold"/>
              </a:rPr>
              <a:t>Some EDRs detect NTDLL copy mapping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100000">
            <a:off x="15171541" y="12095451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00000">
            <a:off x="16344147" y="12274439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4795156" y="12764100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027174" y="2956731"/>
            <a:ext cx="5883071" cy="139054"/>
          </a:xfrm>
          <a:custGeom>
            <a:avLst/>
            <a:gdLst/>
            <a:ahLst/>
            <a:cxnLst/>
            <a:rect l="l" t="t" r="r" b="b"/>
            <a:pathLst>
              <a:path w="5883071" h="139054">
                <a:moveTo>
                  <a:pt x="0" y="0"/>
                </a:moveTo>
                <a:lnTo>
                  <a:pt x="5883071" y="0"/>
                </a:lnTo>
                <a:lnTo>
                  <a:pt x="5883071" y="139054"/>
                </a:lnTo>
                <a:lnTo>
                  <a:pt x="0" y="139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44000" y="2344544"/>
            <a:ext cx="8429520" cy="6246215"/>
          </a:xfrm>
          <a:custGeom>
            <a:avLst/>
            <a:gdLst/>
            <a:ahLst/>
            <a:cxnLst/>
            <a:rect l="l" t="t" r="r" b="b"/>
            <a:pathLst>
              <a:path w="8429520" h="6246215">
                <a:moveTo>
                  <a:pt x="0" y="0"/>
                </a:moveTo>
                <a:lnTo>
                  <a:pt x="8429520" y="0"/>
                </a:lnTo>
                <a:lnTo>
                  <a:pt x="8429520" y="6246215"/>
                </a:lnTo>
                <a:lnTo>
                  <a:pt x="0" y="62462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4304"/>
            </a:stretch>
          </a:blipFill>
        </p:spPr>
      </p:sp>
      <p:sp>
        <p:nvSpPr>
          <p:cNvPr id="10" name="Freeform 10"/>
          <p:cNvSpPr/>
          <p:nvPr/>
        </p:nvSpPr>
        <p:spPr>
          <a:xfrm rot="5294961">
            <a:off x="1553588" y="4916681"/>
            <a:ext cx="1391865" cy="393202"/>
          </a:xfrm>
          <a:custGeom>
            <a:avLst/>
            <a:gdLst/>
            <a:ahLst/>
            <a:cxnLst/>
            <a:rect l="l" t="t" r="r" b="b"/>
            <a:pathLst>
              <a:path w="1391865" h="393202">
                <a:moveTo>
                  <a:pt x="0" y="0"/>
                </a:moveTo>
                <a:lnTo>
                  <a:pt x="1391865" y="0"/>
                </a:lnTo>
                <a:lnTo>
                  <a:pt x="1391865" y="393202"/>
                </a:lnTo>
                <a:lnTo>
                  <a:pt x="0" y="3932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31312" y="3171985"/>
            <a:ext cx="5275808" cy="8867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83"/>
              </a:lnSpc>
            </a:pPr>
            <a:r>
              <a:rPr lang="en-US" sz="5799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5799">
                <a:solidFill>
                  <a:srgbClr val="FFFFFF"/>
                </a:solidFill>
                <a:latin typeface="Open Sans Bold"/>
                <a:hlinkClick r:id="rId11" tooltip="https://github.com/am0nsec/HellsGate"/>
              </a:rPr>
              <a:t>Hell’s Gate</a:t>
            </a:r>
          </a:p>
          <a:p>
            <a:pPr algn="ctr">
              <a:lnSpc>
                <a:spcPts val="14383"/>
              </a:lnSpc>
            </a:pPr>
            <a:r>
              <a:rPr lang="en-US" sz="5799">
                <a:solidFill>
                  <a:srgbClr val="FFFFFF"/>
                </a:solidFill>
                <a:latin typeface="Open Sans Bold"/>
              </a:rPr>
              <a:t>Halo's Gate</a:t>
            </a:r>
          </a:p>
          <a:p>
            <a:pPr algn="ctr">
              <a:lnSpc>
                <a:spcPts val="14383"/>
              </a:lnSpc>
            </a:pPr>
            <a:r>
              <a:rPr lang="en-US" sz="5799">
                <a:solidFill>
                  <a:srgbClr val="FFFFFF"/>
                </a:solidFill>
                <a:latin typeface="Open Sans Bold"/>
              </a:rPr>
              <a:t>Tartarus' Gate</a:t>
            </a:r>
          </a:p>
          <a:p>
            <a:pPr algn="ctr">
              <a:lnSpc>
                <a:spcPts val="14383"/>
              </a:lnSpc>
            </a:pPr>
            <a:endParaRPr lang="en-US" sz="5799">
              <a:solidFill>
                <a:srgbClr val="FFFFFF"/>
              </a:solidFill>
              <a:latin typeface="Open Sans Bold"/>
            </a:endParaRPr>
          </a:p>
          <a:p>
            <a:pPr algn="ctr">
              <a:lnSpc>
                <a:spcPts val="14383"/>
              </a:lnSpc>
            </a:pPr>
            <a:endParaRPr lang="en-US" sz="5799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12" name="Freeform 12"/>
          <p:cNvSpPr/>
          <p:nvPr/>
        </p:nvSpPr>
        <p:spPr>
          <a:xfrm rot="5294961">
            <a:off x="1376052" y="6688001"/>
            <a:ext cx="1274751" cy="360117"/>
          </a:xfrm>
          <a:custGeom>
            <a:avLst/>
            <a:gdLst/>
            <a:ahLst/>
            <a:cxnLst/>
            <a:rect l="l" t="t" r="r" b="b"/>
            <a:pathLst>
              <a:path w="1274751" h="360117">
                <a:moveTo>
                  <a:pt x="0" y="0"/>
                </a:moveTo>
                <a:lnTo>
                  <a:pt x="1274751" y="0"/>
                </a:lnTo>
                <a:lnTo>
                  <a:pt x="1274751" y="360117"/>
                </a:lnTo>
                <a:lnTo>
                  <a:pt x="0" y="360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535960" y="1561471"/>
            <a:ext cx="2032204" cy="1534314"/>
          </a:xfrm>
          <a:custGeom>
            <a:avLst/>
            <a:gdLst/>
            <a:ahLst/>
            <a:cxnLst/>
            <a:rect l="l" t="t" r="r" b="b"/>
            <a:pathLst>
              <a:path w="2032204" h="1534314">
                <a:moveTo>
                  <a:pt x="0" y="0"/>
                </a:moveTo>
                <a:lnTo>
                  <a:pt x="2032204" y="0"/>
                </a:lnTo>
                <a:lnTo>
                  <a:pt x="2032204" y="1534314"/>
                </a:lnTo>
                <a:lnTo>
                  <a:pt x="0" y="1534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59746" y="1709227"/>
            <a:ext cx="7275275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</a:pPr>
            <a:r>
              <a:rPr lang="en-US" sz="6600">
                <a:solidFill>
                  <a:srgbClr val="FFFFFF"/>
                </a:solidFill>
                <a:latin typeface="Roboto Bold"/>
              </a:rPr>
              <a:t>DLL         HOOKING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44621" y="1437168"/>
            <a:ext cx="1524595" cy="1519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19"/>
              </a:lnSpc>
            </a:pPr>
            <a:r>
              <a:rPr lang="en-US" sz="8799">
                <a:solidFill>
                  <a:srgbClr val="FF3131"/>
                </a:solidFill>
                <a:latin typeface="Roboto Bold"/>
              </a:rPr>
              <a:t>UN</a:t>
            </a:r>
          </a:p>
        </p:txBody>
      </p:sp>
      <p:sp>
        <p:nvSpPr>
          <p:cNvPr id="17" name="Freeform 17"/>
          <p:cNvSpPr/>
          <p:nvPr/>
        </p:nvSpPr>
        <p:spPr>
          <a:xfrm>
            <a:off x="2535960" y="1577387"/>
            <a:ext cx="2032204" cy="1534314"/>
          </a:xfrm>
          <a:custGeom>
            <a:avLst/>
            <a:gdLst/>
            <a:ahLst/>
            <a:cxnLst/>
            <a:rect l="l" t="t" r="r" b="b"/>
            <a:pathLst>
              <a:path w="2032204" h="1534314">
                <a:moveTo>
                  <a:pt x="0" y="0"/>
                </a:moveTo>
                <a:lnTo>
                  <a:pt x="2032204" y="0"/>
                </a:lnTo>
                <a:lnTo>
                  <a:pt x="2032204" y="1534314"/>
                </a:lnTo>
                <a:lnTo>
                  <a:pt x="0" y="1534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100000">
            <a:off x="15171541" y="12095451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00000">
            <a:off x="16344147" y="12274439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4795156" y="12764100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027174" y="2956731"/>
            <a:ext cx="5883071" cy="139054"/>
          </a:xfrm>
          <a:custGeom>
            <a:avLst/>
            <a:gdLst/>
            <a:ahLst/>
            <a:cxnLst/>
            <a:rect l="l" t="t" r="r" b="b"/>
            <a:pathLst>
              <a:path w="5883071" h="139054">
                <a:moveTo>
                  <a:pt x="0" y="0"/>
                </a:moveTo>
                <a:lnTo>
                  <a:pt x="5883071" y="0"/>
                </a:lnTo>
                <a:lnTo>
                  <a:pt x="5883071" y="139054"/>
                </a:lnTo>
                <a:lnTo>
                  <a:pt x="0" y="139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35960" y="1561471"/>
            <a:ext cx="2032204" cy="1534314"/>
          </a:xfrm>
          <a:custGeom>
            <a:avLst/>
            <a:gdLst/>
            <a:ahLst/>
            <a:cxnLst/>
            <a:rect l="l" t="t" r="r" b="b"/>
            <a:pathLst>
              <a:path w="2032204" h="1534314">
                <a:moveTo>
                  <a:pt x="0" y="0"/>
                </a:moveTo>
                <a:lnTo>
                  <a:pt x="2032204" y="0"/>
                </a:lnTo>
                <a:lnTo>
                  <a:pt x="2032204" y="1534314"/>
                </a:lnTo>
                <a:lnTo>
                  <a:pt x="0" y="15343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59746" y="1709227"/>
            <a:ext cx="7275275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</a:pPr>
            <a:r>
              <a:rPr lang="en-US" sz="6600">
                <a:solidFill>
                  <a:srgbClr val="FFFFFF"/>
                </a:solidFill>
                <a:latin typeface="Roboto Bold"/>
              </a:rPr>
              <a:t>DLL         HOOKING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44621" y="1437168"/>
            <a:ext cx="1524595" cy="1519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19"/>
              </a:lnSpc>
            </a:pPr>
            <a:r>
              <a:rPr lang="en-US" sz="8799">
                <a:solidFill>
                  <a:srgbClr val="FF3131"/>
                </a:solidFill>
                <a:latin typeface="Roboto Bold"/>
              </a:rPr>
              <a:t>UN</a:t>
            </a:r>
          </a:p>
        </p:txBody>
      </p:sp>
      <p:sp>
        <p:nvSpPr>
          <p:cNvPr id="13" name="Freeform 13"/>
          <p:cNvSpPr/>
          <p:nvPr/>
        </p:nvSpPr>
        <p:spPr>
          <a:xfrm>
            <a:off x="2535960" y="1577387"/>
            <a:ext cx="2032204" cy="1534314"/>
          </a:xfrm>
          <a:custGeom>
            <a:avLst/>
            <a:gdLst/>
            <a:ahLst/>
            <a:cxnLst/>
            <a:rect l="l" t="t" r="r" b="b"/>
            <a:pathLst>
              <a:path w="2032204" h="1534314">
                <a:moveTo>
                  <a:pt x="0" y="0"/>
                </a:moveTo>
                <a:lnTo>
                  <a:pt x="2032204" y="0"/>
                </a:lnTo>
                <a:lnTo>
                  <a:pt x="2032204" y="1534314"/>
                </a:lnTo>
                <a:lnTo>
                  <a:pt x="0" y="15343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028179" y="3874244"/>
            <a:ext cx="14231641" cy="5744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5"/>
              </a:lnSpc>
            </a:pPr>
            <a:r>
              <a:rPr lang="en-US" sz="4588" spc="183">
                <a:solidFill>
                  <a:srgbClr val="FFFFFF"/>
                </a:solidFill>
                <a:latin typeface="Kollektif Bold"/>
              </a:rPr>
              <a:t>PARSE THE INMEMORYORDERMODULELIST FROM PEB STRUCTURE, FIND THE NTDLL.DLL ADDRESS AND FETCH THE SYSCALLS NUMBER.</a:t>
            </a:r>
          </a:p>
          <a:p>
            <a:pPr algn="ctr">
              <a:lnSpc>
                <a:spcPts val="7525"/>
              </a:lnSpc>
            </a:pPr>
            <a:endParaRPr lang="en-US" sz="4588" spc="183">
              <a:solidFill>
                <a:srgbClr val="FFFFFF"/>
              </a:solidFill>
              <a:latin typeface="Kollektif Bold"/>
            </a:endParaRPr>
          </a:p>
          <a:p>
            <a:pPr algn="ctr">
              <a:lnSpc>
                <a:spcPts val="7525"/>
              </a:lnSpc>
            </a:pPr>
            <a:r>
              <a:rPr lang="en-US" sz="4588" spc="183">
                <a:solidFill>
                  <a:srgbClr val="FFFFFF"/>
                </a:solidFill>
                <a:latin typeface="Kollektif Bold"/>
              </a:rPr>
              <a:t>NO UNHOOKING = NO DETECTION</a:t>
            </a:r>
          </a:p>
          <a:p>
            <a:pPr algn="ctr">
              <a:lnSpc>
                <a:spcPts val="7525"/>
              </a:lnSpc>
            </a:pPr>
            <a:endParaRPr lang="en-US" sz="4588" spc="183">
              <a:solidFill>
                <a:srgbClr val="FFFFFF"/>
              </a:solidFill>
              <a:latin typeface="Kollektif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611267" y="9201150"/>
            <a:ext cx="7065466" cy="521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Open Sans"/>
              </a:rPr>
              <a:t>(Mais post-exploitation plus complexe)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3628" y="1370092"/>
            <a:ext cx="8240530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20"/>
              </a:lnSpc>
            </a:pPr>
            <a:r>
              <a:rPr lang="en-US" sz="6300">
                <a:solidFill>
                  <a:srgbClr val="18072B"/>
                </a:solidFill>
                <a:latin typeface="Roboto Bold"/>
              </a:rPr>
              <a:t>MINIFILTERS</a:t>
            </a:r>
          </a:p>
        </p:txBody>
      </p:sp>
      <p:sp>
        <p:nvSpPr>
          <p:cNvPr id="3" name="Freeform 3"/>
          <p:cNvSpPr/>
          <p:nvPr/>
        </p:nvSpPr>
        <p:spPr>
          <a:xfrm>
            <a:off x="-11016994" y="3788016"/>
            <a:ext cx="18104864" cy="18104864"/>
          </a:xfrm>
          <a:custGeom>
            <a:avLst/>
            <a:gdLst/>
            <a:ahLst/>
            <a:cxnLst/>
            <a:rect l="l" t="t" r="r" b="b"/>
            <a:pathLst>
              <a:path w="18104864" h="18104864">
                <a:moveTo>
                  <a:pt x="0" y="0"/>
                </a:moveTo>
                <a:lnTo>
                  <a:pt x="18104864" y="0"/>
                </a:lnTo>
                <a:lnTo>
                  <a:pt x="18104864" y="18104863"/>
                </a:lnTo>
                <a:lnTo>
                  <a:pt x="0" y="18104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593628" y="2457847"/>
            <a:ext cx="5883071" cy="139054"/>
          </a:xfrm>
          <a:custGeom>
            <a:avLst/>
            <a:gdLst/>
            <a:ahLst/>
            <a:cxnLst/>
            <a:rect l="l" t="t" r="r" b="b"/>
            <a:pathLst>
              <a:path w="5883071" h="139054">
                <a:moveTo>
                  <a:pt x="0" y="0"/>
                </a:moveTo>
                <a:lnTo>
                  <a:pt x="5883071" y="0"/>
                </a:lnTo>
                <a:lnTo>
                  <a:pt x="5883071" y="139055"/>
                </a:lnTo>
                <a:lnTo>
                  <a:pt x="0" y="1390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76699" y="2374049"/>
            <a:ext cx="9955931" cy="7993783"/>
          </a:xfrm>
          <a:custGeom>
            <a:avLst/>
            <a:gdLst/>
            <a:ahLst/>
            <a:cxnLst/>
            <a:rect l="l" t="t" r="r" b="b"/>
            <a:pathLst>
              <a:path w="9955931" h="7993783">
                <a:moveTo>
                  <a:pt x="0" y="0"/>
                </a:moveTo>
                <a:lnTo>
                  <a:pt x="9955931" y="0"/>
                </a:lnTo>
                <a:lnTo>
                  <a:pt x="9955931" y="7993783"/>
                </a:lnTo>
                <a:lnTo>
                  <a:pt x="0" y="7993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071260" y="-14316848"/>
            <a:ext cx="18104864" cy="18104864"/>
          </a:xfrm>
          <a:custGeom>
            <a:avLst/>
            <a:gdLst/>
            <a:ahLst/>
            <a:cxnLst/>
            <a:rect l="l" t="t" r="r" b="b"/>
            <a:pathLst>
              <a:path w="18104864" h="18104864">
                <a:moveTo>
                  <a:pt x="0" y="0"/>
                </a:moveTo>
                <a:lnTo>
                  <a:pt x="18104863" y="0"/>
                </a:lnTo>
                <a:lnTo>
                  <a:pt x="18104863" y="18104864"/>
                </a:lnTo>
                <a:lnTo>
                  <a:pt x="0" y="18104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684044" y="5606904"/>
            <a:ext cx="1150113" cy="415431"/>
            <a:chOff x="0" y="0"/>
            <a:chExt cx="302911" cy="10941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911" cy="109414"/>
            </a:xfrm>
            <a:custGeom>
              <a:avLst/>
              <a:gdLst/>
              <a:ahLst/>
              <a:cxnLst/>
              <a:rect l="l" t="t" r="r" b="b"/>
              <a:pathLst>
                <a:path w="302911" h="109414">
                  <a:moveTo>
                    <a:pt x="0" y="0"/>
                  </a:moveTo>
                  <a:lnTo>
                    <a:pt x="302911" y="0"/>
                  </a:lnTo>
                  <a:lnTo>
                    <a:pt x="302911" y="109414"/>
                  </a:lnTo>
                  <a:lnTo>
                    <a:pt x="0" y="1094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377830" y="8751115"/>
            <a:ext cx="1829262" cy="1287212"/>
            <a:chOff x="0" y="0"/>
            <a:chExt cx="481781" cy="3390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1781" cy="339019"/>
            </a:xfrm>
            <a:custGeom>
              <a:avLst/>
              <a:gdLst/>
              <a:ahLst/>
              <a:cxnLst/>
              <a:rect l="l" t="t" r="r" b="b"/>
              <a:pathLst>
                <a:path w="481781" h="339019">
                  <a:moveTo>
                    <a:pt x="0" y="0"/>
                  </a:moveTo>
                  <a:lnTo>
                    <a:pt x="481781" y="0"/>
                  </a:lnTo>
                  <a:lnTo>
                    <a:pt x="481781" y="339019"/>
                  </a:lnTo>
                  <a:lnTo>
                    <a:pt x="0" y="33901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824247" y="8846698"/>
            <a:ext cx="1009910" cy="315610"/>
            <a:chOff x="0" y="0"/>
            <a:chExt cx="265985" cy="8312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5985" cy="83124"/>
            </a:xfrm>
            <a:custGeom>
              <a:avLst/>
              <a:gdLst/>
              <a:ahLst/>
              <a:cxnLst/>
              <a:rect l="l" t="t" r="r" b="b"/>
              <a:pathLst>
                <a:path w="265985" h="83124">
                  <a:moveTo>
                    <a:pt x="0" y="0"/>
                  </a:moveTo>
                  <a:lnTo>
                    <a:pt x="265985" y="0"/>
                  </a:lnTo>
                  <a:lnTo>
                    <a:pt x="265985" y="83124"/>
                  </a:lnTo>
                  <a:lnTo>
                    <a:pt x="0" y="831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18072B"/>
                </a:solidFill>
                <a:latin typeface="Kollektif Bold"/>
              </a:rPr>
              <a:t>LEHACK - KERNEL PANIC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16994" y="3788016"/>
            <a:ext cx="18104864" cy="18104864"/>
          </a:xfrm>
          <a:custGeom>
            <a:avLst/>
            <a:gdLst/>
            <a:ahLst/>
            <a:cxnLst/>
            <a:rect l="l" t="t" r="r" b="b"/>
            <a:pathLst>
              <a:path w="18104864" h="18104864">
                <a:moveTo>
                  <a:pt x="0" y="0"/>
                </a:moveTo>
                <a:lnTo>
                  <a:pt x="18104864" y="0"/>
                </a:lnTo>
                <a:lnTo>
                  <a:pt x="18104864" y="18104863"/>
                </a:lnTo>
                <a:lnTo>
                  <a:pt x="0" y="18104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593628" y="2420612"/>
            <a:ext cx="5883071" cy="139054"/>
          </a:xfrm>
          <a:custGeom>
            <a:avLst/>
            <a:gdLst/>
            <a:ahLst/>
            <a:cxnLst/>
            <a:rect l="l" t="t" r="r" b="b"/>
            <a:pathLst>
              <a:path w="5883071" h="139054">
                <a:moveTo>
                  <a:pt x="0" y="0"/>
                </a:moveTo>
                <a:lnTo>
                  <a:pt x="5883071" y="0"/>
                </a:lnTo>
                <a:lnTo>
                  <a:pt x="5883071" y="139054"/>
                </a:lnTo>
                <a:lnTo>
                  <a:pt x="0" y="13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71260" y="-14316848"/>
            <a:ext cx="18104864" cy="18104864"/>
          </a:xfrm>
          <a:custGeom>
            <a:avLst/>
            <a:gdLst/>
            <a:ahLst/>
            <a:cxnLst/>
            <a:rect l="l" t="t" r="r" b="b"/>
            <a:pathLst>
              <a:path w="18104864" h="18104864">
                <a:moveTo>
                  <a:pt x="0" y="0"/>
                </a:moveTo>
                <a:lnTo>
                  <a:pt x="18104863" y="0"/>
                </a:lnTo>
                <a:lnTo>
                  <a:pt x="18104863" y="18104864"/>
                </a:lnTo>
                <a:lnTo>
                  <a:pt x="0" y="18104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24111" y="2656003"/>
            <a:ext cx="13708378" cy="7630997"/>
          </a:xfrm>
          <a:custGeom>
            <a:avLst/>
            <a:gdLst/>
            <a:ahLst/>
            <a:cxnLst/>
            <a:rect l="l" t="t" r="r" b="b"/>
            <a:pathLst>
              <a:path w="13708378" h="7630997">
                <a:moveTo>
                  <a:pt x="0" y="0"/>
                </a:moveTo>
                <a:lnTo>
                  <a:pt x="13708378" y="0"/>
                </a:lnTo>
                <a:lnTo>
                  <a:pt x="13708378" y="7630997"/>
                </a:lnTo>
                <a:lnTo>
                  <a:pt x="0" y="76309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582" y="6063088"/>
            <a:ext cx="5224937" cy="4040223"/>
          </a:xfrm>
          <a:custGeom>
            <a:avLst/>
            <a:gdLst/>
            <a:ahLst/>
            <a:cxnLst/>
            <a:rect l="l" t="t" r="r" b="b"/>
            <a:pathLst>
              <a:path w="5224937" h="4040223">
                <a:moveTo>
                  <a:pt x="0" y="0"/>
                </a:moveTo>
                <a:lnTo>
                  <a:pt x="5224937" y="0"/>
                </a:lnTo>
                <a:lnTo>
                  <a:pt x="5224937" y="4040223"/>
                </a:lnTo>
                <a:lnTo>
                  <a:pt x="0" y="40402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726" r="-17931" b="-16071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012448" y="5725071"/>
            <a:ext cx="1150113" cy="415431"/>
            <a:chOff x="0" y="0"/>
            <a:chExt cx="302911" cy="10941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911" cy="109414"/>
            </a:xfrm>
            <a:custGeom>
              <a:avLst/>
              <a:gdLst/>
              <a:ahLst/>
              <a:cxnLst/>
              <a:rect l="l" t="t" r="r" b="b"/>
              <a:pathLst>
                <a:path w="302911" h="109414">
                  <a:moveTo>
                    <a:pt x="0" y="0"/>
                  </a:moveTo>
                  <a:lnTo>
                    <a:pt x="302911" y="0"/>
                  </a:lnTo>
                  <a:lnTo>
                    <a:pt x="302911" y="109414"/>
                  </a:lnTo>
                  <a:lnTo>
                    <a:pt x="0" y="1094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93628" y="1332857"/>
            <a:ext cx="8240530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20"/>
              </a:lnSpc>
            </a:pPr>
            <a:r>
              <a:rPr lang="en-US" sz="6300">
                <a:solidFill>
                  <a:srgbClr val="18072B"/>
                </a:solidFill>
                <a:latin typeface="Roboto Bold"/>
              </a:rPr>
              <a:t>MINIFILTERS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18072B"/>
                </a:solidFill>
                <a:latin typeface="Kollektif Bold"/>
              </a:rPr>
              <a:t>LEHACK - KERNEL PANIC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594599" y="8816099"/>
            <a:ext cx="1814615" cy="1287212"/>
            <a:chOff x="0" y="0"/>
            <a:chExt cx="477923" cy="3390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77923" cy="339019"/>
            </a:xfrm>
            <a:custGeom>
              <a:avLst/>
              <a:gdLst/>
              <a:ahLst/>
              <a:cxnLst/>
              <a:rect l="l" t="t" r="r" b="b"/>
              <a:pathLst>
                <a:path w="477923" h="339019">
                  <a:moveTo>
                    <a:pt x="0" y="0"/>
                  </a:moveTo>
                  <a:lnTo>
                    <a:pt x="477923" y="0"/>
                  </a:lnTo>
                  <a:lnTo>
                    <a:pt x="477923" y="339019"/>
                  </a:lnTo>
                  <a:lnTo>
                    <a:pt x="0" y="33901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012448" y="8842869"/>
            <a:ext cx="1150113" cy="415431"/>
            <a:chOff x="0" y="0"/>
            <a:chExt cx="302911" cy="10941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02911" cy="109414"/>
            </a:xfrm>
            <a:custGeom>
              <a:avLst/>
              <a:gdLst/>
              <a:ahLst/>
              <a:cxnLst/>
              <a:rect l="l" t="t" r="r" b="b"/>
              <a:pathLst>
                <a:path w="302911" h="109414">
                  <a:moveTo>
                    <a:pt x="0" y="0"/>
                  </a:moveTo>
                  <a:lnTo>
                    <a:pt x="302911" y="0"/>
                  </a:lnTo>
                  <a:lnTo>
                    <a:pt x="302911" y="109414"/>
                  </a:lnTo>
                  <a:lnTo>
                    <a:pt x="0" y="1094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507159"/>
            <a:ext cx="11463610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FFFFFF"/>
                </a:solidFill>
                <a:latin typeface="Roboto Bold"/>
              </a:rPr>
              <a:t>Protected Process Light (PPL)</a:t>
            </a:r>
          </a:p>
        </p:txBody>
      </p:sp>
      <p:sp>
        <p:nvSpPr>
          <p:cNvPr id="6" name="Freeform 6"/>
          <p:cNvSpPr/>
          <p:nvPr/>
        </p:nvSpPr>
        <p:spPr>
          <a:xfrm rot="-10800000">
            <a:off x="1028700" y="2644444"/>
            <a:ext cx="5883071" cy="139054"/>
          </a:xfrm>
          <a:custGeom>
            <a:avLst/>
            <a:gdLst/>
            <a:ahLst/>
            <a:cxnLst/>
            <a:rect l="l" t="t" r="r" b="b"/>
            <a:pathLst>
              <a:path w="5883071" h="139054">
                <a:moveTo>
                  <a:pt x="0" y="0"/>
                </a:moveTo>
                <a:lnTo>
                  <a:pt x="5883071" y="0"/>
                </a:lnTo>
                <a:lnTo>
                  <a:pt x="5883071" y="139055"/>
                </a:lnTo>
                <a:lnTo>
                  <a:pt x="0" y="1390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002" y="4374174"/>
            <a:ext cx="7080325" cy="3597262"/>
          </a:xfrm>
          <a:custGeom>
            <a:avLst/>
            <a:gdLst/>
            <a:ahLst/>
            <a:cxnLst/>
            <a:rect l="l" t="t" r="r" b="b"/>
            <a:pathLst>
              <a:path w="7080325" h="3597262">
                <a:moveTo>
                  <a:pt x="0" y="0"/>
                </a:moveTo>
                <a:lnTo>
                  <a:pt x="7080325" y="0"/>
                </a:lnTo>
                <a:lnTo>
                  <a:pt x="7080325" y="3597262"/>
                </a:lnTo>
                <a:lnTo>
                  <a:pt x="0" y="35972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26449" y="3369109"/>
            <a:ext cx="9325048" cy="5369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0965" lvl="1" indent="-325482">
              <a:lnSpc>
                <a:spcPts val="6181"/>
              </a:lnSpc>
              <a:buFont typeface="Arial"/>
              <a:buChar char="•"/>
            </a:pPr>
            <a:r>
              <a:rPr lang="en-US" sz="3015">
                <a:solidFill>
                  <a:srgbClr val="FFFFFF"/>
                </a:solidFill>
                <a:latin typeface="Open Sans Bold"/>
              </a:rPr>
              <a:t>In the System process memory in the Kernel</a:t>
            </a:r>
          </a:p>
          <a:p>
            <a:pPr>
              <a:lnSpc>
                <a:spcPts val="6181"/>
              </a:lnSpc>
            </a:pPr>
            <a:endParaRPr lang="en-US" sz="3015">
              <a:solidFill>
                <a:srgbClr val="FFFFFF"/>
              </a:solidFill>
              <a:latin typeface="Open Sans Bold"/>
            </a:endParaRPr>
          </a:p>
          <a:p>
            <a:pPr marL="650965" lvl="1" indent="-325482">
              <a:lnSpc>
                <a:spcPts val="6181"/>
              </a:lnSpc>
              <a:buFont typeface="Arial"/>
              <a:buChar char="•"/>
            </a:pPr>
            <a:r>
              <a:rPr lang="en-US" sz="3015">
                <a:solidFill>
                  <a:srgbClr val="FFFFFF"/>
                </a:solidFill>
                <a:latin typeface="Open Sans Bold"/>
              </a:rPr>
              <a:t>A list called </a:t>
            </a:r>
            <a:r>
              <a:rPr lang="en-US" sz="3015" u="sng">
                <a:solidFill>
                  <a:srgbClr val="FFFFFF"/>
                </a:solidFill>
                <a:latin typeface="Open Sans Bold"/>
              </a:rPr>
              <a:t>ActiveProcessLinks</a:t>
            </a:r>
            <a:r>
              <a:rPr lang="en-US" sz="3015">
                <a:solidFill>
                  <a:srgbClr val="FFFFFF"/>
                </a:solidFill>
                <a:latin typeface="Open Sans Bold"/>
              </a:rPr>
              <a:t> contains all EPROCESS structures</a:t>
            </a:r>
          </a:p>
          <a:p>
            <a:pPr>
              <a:lnSpc>
                <a:spcPts val="6181"/>
              </a:lnSpc>
            </a:pPr>
            <a:endParaRPr lang="en-US" sz="3015">
              <a:solidFill>
                <a:srgbClr val="FFFFFF"/>
              </a:solidFill>
              <a:latin typeface="Open Sans Bold"/>
            </a:endParaRPr>
          </a:p>
          <a:p>
            <a:pPr marL="650965" lvl="1" indent="-325482">
              <a:lnSpc>
                <a:spcPts val="6181"/>
              </a:lnSpc>
              <a:buFont typeface="Arial"/>
              <a:buChar char="•"/>
            </a:pPr>
            <a:r>
              <a:rPr lang="en-US" sz="3015">
                <a:solidFill>
                  <a:srgbClr val="FFFFFF"/>
                </a:solidFill>
                <a:latin typeface="Open Sans Bold"/>
              </a:rPr>
              <a:t>Each EPROCESS structure contains the PID of the process and the Protection status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61672" y="3235847"/>
            <a:ext cx="20943650" cy="5169447"/>
            <a:chOff x="0" y="0"/>
            <a:chExt cx="5516023" cy="1361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16023" cy="1361500"/>
            </a:xfrm>
            <a:custGeom>
              <a:avLst/>
              <a:gdLst/>
              <a:ahLst/>
              <a:cxnLst/>
              <a:rect l="l" t="t" r="r" b="b"/>
              <a:pathLst>
                <a:path w="5516023" h="1361500">
                  <a:moveTo>
                    <a:pt x="0" y="0"/>
                  </a:moveTo>
                  <a:lnTo>
                    <a:pt x="5516023" y="0"/>
                  </a:lnTo>
                  <a:lnTo>
                    <a:pt x="5516023" y="1361500"/>
                  </a:lnTo>
                  <a:lnTo>
                    <a:pt x="0" y="1361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19925" y="1600080"/>
            <a:ext cx="7658220" cy="7658220"/>
          </a:xfrm>
          <a:custGeom>
            <a:avLst/>
            <a:gdLst/>
            <a:ahLst/>
            <a:cxnLst/>
            <a:rect l="l" t="t" r="r" b="b"/>
            <a:pathLst>
              <a:path w="7658220" h="7658220">
                <a:moveTo>
                  <a:pt x="0" y="0"/>
                </a:moveTo>
                <a:lnTo>
                  <a:pt x="7658219" y="0"/>
                </a:lnTo>
                <a:lnTo>
                  <a:pt x="7658219" y="7658220"/>
                </a:lnTo>
                <a:lnTo>
                  <a:pt x="0" y="7658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086939" y="2344057"/>
            <a:ext cx="6170292" cy="617026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5900779" y="9111660"/>
            <a:ext cx="2154731" cy="868626"/>
          </a:xfrm>
          <a:custGeom>
            <a:avLst/>
            <a:gdLst/>
            <a:ahLst/>
            <a:cxnLst/>
            <a:rect l="l" t="t" r="r" b="b"/>
            <a:pathLst>
              <a:path w="2154731" h="868626">
                <a:moveTo>
                  <a:pt x="0" y="0"/>
                </a:moveTo>
                <a:lnTo>
                  <a:pt x="2154731" y="0"/>
                </a:lnTo>
                <a:lnTo>
                  <a:pt x="2154731" y="868626"/>
                </a:lnTo>
                <a:lnTo>
                  <a:pt x="0" y="8686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420047" y="8974028"/>
            <a:ext cx="1143889" cy="1143889"/>
          </a:xfrm>
          <a:custGeom>
            <a:avLst/>
            <a:gdLst/>
            <a:ahLst/>
            <a:cxnLst/>
            <a:rect l="l" t="t" r="r" b="b"/>
            <a:pathLst>
              <a:path w="1143889" h="1143889">
                <a:moveTo>
                  <a:pt x="0" y="0"/>
                </a:moveTo>
                <a:lnTo>
                  <a:pt x="1143889" y="0"/>
                </a:lnTo>
                <a:lnTo>
                  <a:pt x="1143889" y="1143890"/>
                </a:lnTo>
                <a:lnTo>
                  <a:pt x="0" y="11438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026852" y="8974028"/>
            <a:ext cx="1231270" cy="1143889"/>
          </a:xfrm>
          <a:custGeom>
            <a:avLst/>
            <a:gdLst/>
            <a:ahLst/>
            <a:cxnLst/>
            <a:rect l="l" t="t" r="r" b="b"/>
            <a:pathLst>
              <a:path w="1231270" h="1143889">
                <a:moveTo>
                  <a:pt x="0" y="0"/>
                </a:moveTo>
                <a:lnTo>
                  <a:pt x="1231270" y="0"/>
                </a:lnTo>
                <a:lnTo>
                  <a:pt x="1231270" y="1143890"/>
                </a:lnTo>
                <a:lnTo>
                  <a:pt x="0" y="114389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650823" y="8962324"/>
            <a:ext cx="1214105" cy="1155594"/>
          </a:xfrm>
          <a:custGeom>
            <a:avLst/>
            <a:gdLst/>
            <a:ahLst/>
            <a:cxnLst/>
            <a:rect l="l" t="t" r="r" b="b"/>
            <a:pathLst>
              <a:path w="1214105" h="1155594">
                <a:moveTo>
                  <a:pt x="0" y="0"/>
                </a:moveTo>
                <a:lnTo>
                  <a:pt x="1214104" y="0"/>
                </a:lnTo>
                <a:lnTo>
                  <a:pt x="1214104" y="1155594"/>
                </a:lnTo>
                <a:lnTo>
                  <a:pt x="0" y="11555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210194" y="3580573"/>
            <a:ext cx="6148437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79"/>
              </a:lnSpc>
              <a:spcBef>
                <a:spcPct val="0"/>
              </a:spcBef>
            </a:pPr>
            <a:r>
              <a:rPr lang="en-US" sz="6399">
                <a:solidFill>
                  <a:srgbClr val="28094B"/>
                </a:solidFill>
                <a:latin typeface="Roboto Bold"/>
              </a:rPr>
              <a:t>WHOAMI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10194" y="4872107"/>
            <a:ext cx="7371084" cy="3021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899">
                <a:solidFill>
                  <a:srgbClr val="28094B"/>
                </a:solidFill>
                <a:latin typeface="Arimo"/>
              </a:rPr>
              <a:t>Definitely </a:t>
            </a:r>
            <a:r>
              <a:rPr lang="en-US" sz="2899">
                <a:solidFill>
                  <a:srgbClr val="28094B"/>
                </a:solidFill>
                <a:latin typeface="Arimo Bold"/>
              </a:rPr>
              <a:t>not an expert.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28094B"/>
                </a:solidFill>
                <a:latin typeface="Arimo"/>
              </a:rPr>
              <a:t>Just a SOC analyst with offensive troubles.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28094B"/>
                </a:solidFill>
                <a:latin typeface="Arimo"/>
              </a:rPr>
              <a:t>In preparation for CEH certification !!</a:t>
            </a:r>
          </a:p>
          <a:p>
            <a:pPr algn="just">
              <a:lnSpc>
                <a:spcPts val="3919"/>
              </a:lnSpc>
            </a:pPr>
            <a:endParaRPr lang="en-US" sz="2799">
              <a:solidFill>
                <a:srgbClr val="28094B"/>
              </a:solidFill>
              <a:latin typeface="Arimo"/>
            </a:endParaRPr>
          </a:p>
          <a:p>
            <a:pPr marL="0" lvl="0" indent="0" algn="just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28094B"/>
                </a:solidFill>
                <a:latin typeface="Arimo"/>
              </a:rPr>
              <a:t>This talk aims to detail the different protections of EDRs </a:t>
            </a:r>
            <a:r>
              <a:rPr lang="en-US" sz="2899" u="sng">
                <a:solidFill>
                  <a:srgbClr val="28094B"/>
                </a:solidFill>
                <a:latin typeface="Arimo"/>
              </a:rPr>
              <a:t>in French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507159"/>
            <a:ext cx="11463610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FFFFFF"/>
                </a:solidFill>
                <a:latin typeface="Roboto Bold"/>
              </a:rPr>
              <a:t>Protected Process Light (PPL)</a:t>
            </a:r>
          </a:p>
        </p:txBody>
      </p:sp>
      <p:sp>
        <p:nvSpPr>
          <p:cNvPr id="6" name="Freeform 6"/>
          <p:cNvSpPr/>
          <p:nvPr/>
        </p:nvSpPr>
        <p:spPr>
          <a:xfrm rot="-10800000">
            <a:off x="1028700" y="2644444"/>
            <a:ext cx="5883071" cy="139054"/>
          </a:xfrm>
          <a:custGeom>
            <a:avLst/>
            <a:gdLst/>
            <a:ahLst/>
            <a:cxnLst/>
            <a:rect l="l" t="t" r="r" b="b"/>
            <a:pathLst>
              <a:path w="5883071" h="139054">
                <a:moveTo>
                  <a:pt x="0" y="0"/>
                </a:moveTo>
                <a:lnTo>
                  <a:pt x="5883071" y="0"/>
                </a:lnTo>
                <a:lnTo>
                  <a:pt x="5883071" y="139055"/>
                </a:lnTo>
                <a:lnTo>
                  <a:pt x="0" y="1390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97807" y="4961952"/>
            <a:ext cx="4654141" cy="4515791"/>
          </a:xfrm>
          <a:custGeom>
            <a:avLst/>
            <a:gdLst/>
            <a:ahLst/>
            <a:cxnLst/>
            <a:rect l="l" t="t" r="r" b="b"/>
            <a:pathLst>
              <a:path w="4654141" h="4515791">
                <a:moveTo>
                  <a:pt x="0" y="0"/>
                </a:moveTo>
                <a:lnTo>
                  <a:pt x="4654141" y="0"/>
                </a:lnTo>
                <a:lnTo>
                  <a:pt x="4654141" y="4515791"/>
                </a:lnTo>
                <a:lnTo>
                  <a:pt x="0" y="45157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" b="-390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39633" y="7219847"/>
            <a:ext cx="3117919" cy="3117919"/>
          </a:xfrm>
          <a:custGeom>
            <a:avLst/>
            <a:gdLst/>
            <a:ahLst/>
            <a:cxnLst/>
            <a:rect l="l" t="t" r="r" b="b"/>
            <a:pathLst>
              <a:path w="3117919" h="3117919">
                <a:moveTo>
                  <a:pt x="0" y="0"/>
                </a:moveTo>
                <a:lnTo>
                  <a:pt x="3117919" y="0"/>
                </a:lnTo>
                <a:lnTo>
                  <a:pt x="3117919" y="3117919"/>
                </a:lnTo>
                <a:lnTo>
                  <a:pt x="0" y="31179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452154"/>
            <a:ext cx="15240124" cy="5052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5734" lvl="1" indent="-357867">
              <a:lnSpc>
                <a:spcPts val="6795"/>
              </a:lnSpc>
              <a:buFont typeface="Arial"/>
              <a:buChar char="•"/>
            </a:pPr>
            <a:r>
              <a:rPr lang="en-US" sz="3315">
                <a:solidFill>
                  <a:srgbClr val="FFFFFF"/>
                </a:solidFill>
                <a:latin typeface="Open Sans Bold"/>
              </a:rPr>
              <a:t>If a process has its Protection activated, other processes can't :</a:t>
            </a:r>
          </a:p>
          <a:p>
            <a:pPr>
              <a:lnSpc>
                <a:spcPts val="6795"/>
              </a:lnSpc>
            </a:pPr>
            <a:endParaRPr lang="en-US" sz="3315">
              <a:solidFill>
                <a:srgbClr val="FFFFFF"/>
              </a:solidFill>
              <a:latin typeface="Open Sans Bold"/>
            </a:endParaRPr>
          </a:p>
          <a:p>
            <a:pPr>
              <a:lnSpc>
                <a:spcPts val="6795"/>
              </a:lnSpc>
            </a:pPr>
            <a:r>
              <a:rPr lang="en-US" sz="3315">
                <a:solidFill>
                  <a:srgbClr val="FFFFFF"/>
                </a:solidFill>
                <a:latin typeface="Open Sans Bold"/>
              </a:rPr>
              <a:t>Shutdown the process</a:t>
            </a:r>
          </a:p>
          <a:p>
            <a:pPr>
              <a:lnSpc>
                <a:spcPts val="6795"/>
              </a:lnSpc>
            </a:pPr>
            <a:r>
              <a:rPr lang="en-US" sz="3315">
                <a:solidFill>
                  <a:srgbClr val="FFFFFF"/>
                </a:solidFill>
                <a:latin typeface="Open Sans Bold"/>
              </a:rPr>
              <a:t>Access to its virtual memory</a:t>
            </a:r>
          </a:p>
          <a:p>
            <a:pPr>
              <a:lnSpc>
                <a:spcPts val="6795"/>
              </a:lnSpc>
            </a:pPr>
            <a:r>
              <a:rPr lang="en-US" sz="3315">
                <a:solidFill>
                  <a:srgbClr val="FFFFFF"/>
                </a:solidFill>
                <a:latin typeface="Open Sans Bold"/>
              </a:rPr>
              <a:t>Attach a debugger </a:t>
            </a:r>
          </a:p>
          <a:p>
            <a:pPr>
              <a:lnSpc>
                <a:spcPts val="6795"/>
              </a:lnSpc>
            </a:pPr>
            <a:r>
              <a:rPr lang="en-US" sz="3315">
                <a:solidFill>
                  <a:srgbClr val="FFFFFF"/>
                </a:solidFill>
                <a:latin typeface="Open Sans Bold"/>
              </a:rPr>
              <a:t>Impersonate its threads... and more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507159"/>
            <a:ext cx="11463610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FFFFFF"/>
                </a:solidFill>
                <a:latin typeface="Roboto Bold"/>
              </a:rPr>
              <a:t>Protected Process Light (PPL)</a:t>
            </a:r>
          </a:p>
        </p:txBody>
      </p:sp>
      <p:sp>
        <p:nvSpPr>
          <p:cNvPr id="6" name="Freeform 6"/>
          <p:cNvSpPr/>
          <p:nvPr/>
        </p:nvSpPr>
        <p:spPr>
          <a:xfrm rot="-10800000">
            <a:off x="1028700" y="2644444"/>
            <a:ext cx="5883071" cy="139054"/>
          </a:xfrm>
          <a:custGeom>
            <a:avLst/>
            <a:gdLst/>
            <a:ahLst/>
            <a:cxnLst/>
            <a:rect l="l" t="t" r="r" b="b"/>
            <a:pathLst>
              <a:path w="5883071" h="139054">
                <a:moveTo>
                  <a:pt x="0" y="0"/>
                </a:moveTo>
                <a:lnTo>
                  <a:pt x="5883071" y="0"/>
                </a:lnTo>
                <a:lnTo>
                  <a:pt x="5883071" y="139055"/>
                </a:lnTo>
                <a:lnTo>
                  <a:pt x="0" y="1390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3628" y="2460746"/>
            <a:ext cx="11795767" cy="8036058"/>
          </a:xfrm>
          <a:custGeom>
            <a:avLst/>
            <a:gdLst/>
            <a:ahLst/>
            <a:cxnLst/>
            <a:rect l="l" t="t" r="r" b="b"/>
            <a:pathLst>
              <a:path w="11795767" h="8036058">
                <a:moveTo>
                  <a:pt x="0" y="0"/>
                </a:moveTo>
                <a:lnTo>
                  <a:pt x="11795767" y="0"/>
                </a:lnTo>
                <a:lnTo>
                  <a:pt x="11795767" y="8036058"/>
                </a:lnTo>
                <a:lnTo>
                  <a:pt x="0" y="80360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35369" y="3339769"/>
            <a:ext cx="6016127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 Bold"/>
              </a:rPr>
              <a:t>From Microsoft documentation :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 Bold"/>
              </a:rPr>
              <a:t>LoadLibrary() can load either a library module (a .dll file) or an executable module (an .exe file)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06913" y="5466504"/>
            <a:ext cx="6273040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 Bold"/>
              </a:rPr>
              <a:t>PsInitialSystemProcess is not a function, but it is still an exported symbol, so its address can be retrieved with GetProcAddress.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24613">
            <a:off x="-5549998" y="2053549"/>
            <a:ext cx="12287251" cy="10647531"/>
          </a:xfrm>
          <a:custGeom>
            <a:avLst/>
            <a:gdLst/>
            <a:ahLst/>
            <a:cxnLst/>
            <a:rect l="l" t="t" r="r" b="b"/>
            <a:pathLst>
              <a:path w="12287251" h="10647531">
                <a:moveTo>
                  <a:pt x="0" y="0"/>
                </a:moveTo>
                <a:lnTo>
                  <a:pt x="12287251" y="0"/>
                </a:lnTo>
                <a:lnTo>
                  <a:pt x="12287251" y="10647531"/>
                </a:lnTo>
                <a:lnTo>
                  <a:pt x="0" y="10647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32719" y="2260028"/>
            <a:ext cx="8237970" cy="6769854"/>
          </a:xfrm>
          <a:custGeom>
            <a:avLst/>
            <a:gdLst/>
            <a:ahLst/>
            <a:cxnLst/>
            <a:rect l="l" t="t" r="r" b="b"/>
            <a:pathLst>
              <a:path w="8237970" h="6769854">
                <a:moveTo>
                  <a:pt x="0" y="0"/>
                </a:moveTo>
                <a:lnTo>
                  <a:pt x="8237970" y="0"/>
                </a:lnTo>
                <a:lnTo>
                  <a:pt x="8237970" y="6769854"/>
                </a:lnTo>
                <a:lnTo>
                  <a:pt x="0" y="6769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467" r="-7467"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4065520" y="11042565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0905701" y="4139058"/>
            <a:ext cx="5883071" cy="139054"/>
          </a:xfrm>
          <a:custGeom>
            <a:avLst/>
            <a:gdLst/>
            <a:ahLst/>
            <a:cxnLst/>
            <a:rect l="l" t="t" r="r" b="b"/>
            <a:pathLst>
              <a:path w="5883071" h="139054">
                <a:moveTo>
                  <a:pt x="0" y="0"/>
                </a:moveTo>
                <a:lnTo>
                  <a:pt x="5883072" y="0"/>
                </a:lnTo>
                <a:lnTo>
                  <a:pt x="5883072" y="139054"/>
                </a:lnTo>
                <a:lnTo>
                  <a:pt x="0" y="139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100000">
            <a:off x="5314326" y="11400541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7"/>
                </a:lnTo>
                <a:lnTo>
                  <a:pt x="0" y="2248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277864">
            <a:off x="14716082" y="716585"/>
            <a:ext cx="4952467" cy="4259121"/>
          </a:xfrm>
          <a:custGeom>
            <a:avLst/>
            <a:gdLst/>
            <a:ahLst/>
            <a:cxnLst/>
            <a:rect l="l" t="t" r="r" b="b"/>
            <a:pathLst>
              <a:path w="4952467" h="4259121">
                <a:moveTo>
                  <a:pt x="0" y="0"/>
                </a:moveTo>
                <a:lnTo>
                  <a:pt x="4952467" y="0"/>
                </a:lnTo>
                <a:lnTo>
                  <a:pt x="4952467" y="4259121"/>
                </a:lnTo>
                <a:lnTo>
                  <a:pt x="0" y="42591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1975092">
            <a:off x="18255889" y="4190124"/>
            <a:ext cx="3086100" cy="308610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8920" y="1640509"/>
            <a:ext cx="8440481" cy="7761277"/>
          </a:xfrm>
          <a:custGeom>
            <a:avLst/>
            <a:gdLst/>
            <a:ahLst/>
            <a:cxnLst/>
            <a:rect l="l" t="t" r="r" b="b"/>
            <a:pathLst>
              <a:path w="8440481" h="7761277">
                <a:moveTo>
                  <a:pt x="0" y="0"/>
                </a:moveTo>
                <a:lnTo>
                  <a:pt x="8440481" y="0"/>
                </a:lnTo>
                <a:lnTo>
                  <a:pt x="8440481" y="7761278"/>
                </a:lnTo>
                <a:lnTo>
                  <a:pt x="0" y="7761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277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943801" y="3195447"/>
            <a:ext cx="5730671" cy="72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18072B"/>
                </a:solidFill>
                <a:latin typeface="Roboto Bold"/>
              </a:rPr>
              <a:t>It's time to cook 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05701" y="4389237"/>
            <a:ext cx="5806871" cy="229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9"/>
              </a:lnSpc>
            </a:pPr>
            <a:r>
              <a:rPr lang="en-US" sz="3199">
                <a:solidFill>
                  <a:srgbClr val="18072B"/>
                </a:solidFill>
                <a:latin typeface="Kollektif"/>
              </a:rPr>
              <a:t>Add some AMSI bypass and payload encryption (AES/XOR), put all the ingredients to a blender and...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28094B"/>
                </a:solidFill>
                <a:latin typeface="Kollektif Bold"/>
              </a:rPr>
              <a:t>LEHACK - KERNEL PANIC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79459" y="262215"/>
            <a:ext cx="8996085" cy="8996085"/>
          </a:xfrm>
          <a:custGeom>
            <a:avLst/>
            <a:gdLst/>
            <a:ahLst/>
            <a:cxnLst/>
            <a:rect l="l" t="t" r="r" b="b"/>
            <a:pathLst>
              <a:path w="8996085" h="8996085">
                <a:moveTo>
                  <a:pt x="0" y="0"/>
                </a:moveTo>
                <a:lnTo>
                  <a:pt x="8996085" y="0"/>
                </a:lnTo>
                <a:lnTo>
                  <a:pt x="8996085" y="8996085"/>
                </a:lnTo>
                <a:lnTo>
                  <a:pt x="0" y="89960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0194" y="2385726"/>
            <a:ext cx="5174123" cy="5730514"/>
          </a:xfrm>
          <a:custGeom>
            <a:avLst/>
            <a:gdLst/>
            <a:ahLst/>
            <a:cxnLst/>
            <a:rect l="l" t="t" r="r" b="b"/>
            <a:pathLst>
              <a:path w="5174123" h="5730514">
                <a:moveTo>
                  <a:pt x="0" y="0"/>
                </a:moveTo>
                <a:lnTo>
                  <a:pt x="5174124" y="0"/>
                </a:lnTo>
                <a:lnTo>
                  <a:pt x="5174124" y="5730514"/>
                </a:lnTo>
                <a:lnTo>
                  <a:pt x="0" y="573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311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66583" y="1897932"/>
            <a:ext cx="7229029" cy="6491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Open Sans Bold"/>
              </a:rPr>
              <a:t>Thanks to my buddies</a:t>
            </a:r>
          </a:p>
          <a:p>
            <a:pPr algn="just">
              <a:lnSpc>
                <a:spcPts val="7279"/>
              </a:lnSpc>
            </a:pPr>
            <a:endParaRPr lang="en-US" sz="5199" dirty="0">
              <a:solidFill>
                <a:srgbClr val="FFFFFF"/>
              </a:solidFill>
              <a:latin typeface="Open Sans Bold"/>
            </a:endParaRPr>
          </a:p>
          <a:p>
            <a:pPr algn="just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Open Sans Bold"/>
              </a:rPr>
              <a:t>Anak0nd4h </a:t>
            </a:r>
          </a:p>
          <a:p>
            <a:pPr algn="just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Open Sans Bold"/>
              </a:rPr>
              <a:t>Waked XY</a:t>
            </a:r>
          </a:p>
          <a:p>
            <a:pPr algn="just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Open Sans Bold"/>
              </a:rPr>
              <a:t>Ph3n1x</a:t>
            </a:r>
          </a:p>
          <a:p>
            <a:pPr algn="just">
              <a:lnSpc>
                <a:spcPts val="7279"/>
              </a:lnSpc>
            </a:pPr>
            <a:endParaRPr lang="en-US" sz="5199" dirty="0">
              <a:solidFill>
                <a:srgbClr val="FFFFFF"/>
              </a:solidFill>
              <a:latin typeface="Open Sans Bold"/>
            </a:endParaRPr>
          </a:p>
          <a:p>
            <a:pPr algn="just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Open Sans Bold"/>
              </a:rPr>
              <a:t>and all the others...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33134">
            <a:off x="-234626" y="7511228"/>
            <a:ext cx="8732717" cy="6446333"/>
          </a:xfrm>
          <a:custGeom>
            <a:avLst/>
            <a:gdLst/>
            <a:ahLst/>
            <a:cxnLst/>
            <a:rect l="l" t="t" r="r" b="b"/>
            <a:pathLst>
              <a:path w="8732717" h="6446333">
                <a:moveTo>
                  <a:pt x="0" y="0"/>
                </a:moveTo>
                <a:lnTo>
                  <a:pt x="8732717" y="0"/>
                </a:lnTo>
                <a:lnTo>
                  <a:pt x="8732717" y="6446332"/>
                </a:lnTo>
                <a:lnTo>
                  <a:pt x="0" y="64463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00499" y="-175159"/>
            <a:ext cx="7517602" cy="10637319"/>
          </a:xfrm>
          <a:custGeom>
            <a:avLst/>
            <a:gdLst/>
            <a:ahLst/>
            <a:cxnLst/>
            <a:rect l="l" t="t" r="r" b="b"/>
            <a:pathLst>
              <a:path w="7517602" h="10637319">
                <a:moveTo>
                  <a:pt x="0" y="0"/>
                </a:moveTo>
                <a:lnTo>
                  <a:pt x="7517602" y="0"/>
                </a:lnTo>
                <a:lnTo>
                  <a:pt x="7517602" y="10637318"/>
                </a:lnTo>
                <a:lnTo>
                  <a:pt x="0" y="106373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4573" r="-6211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b="3842"/>
          <a:stretch>
            <a:fillRect/>
          </a:stretch>
        </p:blipFill>
        <p:spPr>
          <a:xfrm>
            <a:off x="1741330" y="1896267"/>
            <a:ext cx="14805341" cy="800796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26646" y="566225"/>
            <a:ext cx="8234707" cy="895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3"/>
              </a:lnSpc>
            </a:pPr>
            <a:r>
              <a:rPr lang="en-US" sz="5252">
                <a:solidFill>
                  <a:srgbClr val="FFFFFF"/>
                </a:solidFill>
                <a:latin typeface="Open Sans Bold"/>
              </a:rPr>
              <a:t>Defender for Endpoints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66333" y="1982890"/>
            <a:ext cx="14555334" cy="7756071"/>
          </a:xfrm>
          <a:custGeom>
            <a:avLst/>
            <a:gdLst/>
            <a:ahLst/>
            <a:cxnLst/>
            <a:rect l="l" t="t" r="r" b="b"/>
            <a:pathLst>
              <a:path w="14555334" h="7756071">
                <a:moveTo>
                  <a:pt x="0" y="0"/>
                </a:moveTo>
                <a:lnTo>
                  <a:pt x="14555334" y="0"/>
                </a:lnTo>
                <a:lnTo>
                  <a:pt x="14555334" y="7756071"/>
                </a:lnTo>
                <a:lnTo>
                  <a:pt x="0" y="77560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89824">
            <a:off x="12546569" y="6659216"/>
            <a:ext cx="5176502" cy="3194421"/>
          </a:xfrm>
          <a:custGeom>
            <a:avLst/>
            <a:gdLst/>
            <a:ahLst/>
            <a:cxnLst/>
            <a:rect l="l" t="t" r="r" b="b"/>
            <a:pathLst>
              <a:path w="5176502" h="3194421">
                <a:moveTo>
                  <a:pt x="0" y="0"/>
                </a:moveTo>
                <a:lnTo>
                  <a:pt x="5176502" y="0"/>
                </a:lnTo>
                <a:lnTo>
                  <a:pt x="5176502" y="3194421"/>
                </a:lnTo>
                <a:lnTo>
                  <a:pt x="0" y="31944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16" t="-37404" b="-6177"/>
            </a:stretch>
          </a:blipFill>
        </p:spPr>
      </p:sp>
      <p:sp>
        <p:nvSpPr>
          <p:cNvPr id="7" name="Freeform 7"/>
          <p:cNvSpPr/>
          <p:nvPr/>
        </p:nvSpPr>
        <p:spPr>
          <a:xfrm rot="440384">
            <a:off x="13038501" y="6610322"/>
            <a:ext cx="4192638" cy="4192638"/>
          </a:xfrm>
          <a:custGeom>
            <a:avLst/>
            <a:gdLst/>
            <a:ahLst/>
            <a:cxnLst/>
            <a:rect l="l" t="t" r="r" b="b"/>
            <a:pathLst>
              <a:path w="4192638" h="4192638">
                <a:moveTo>
                  <a:pt x="0" y="0"/>
                </a:moveTo>
                <a:lnTo>
                  <a:pt x="4192638" y="0"/>
                </a:lnTo>
                <a:lnTo>
                  <a:pt x="4192638" y="4192638"/>
                </a:lnTo>
                <a:lnTo>
                  <a:pt x="0" y="41926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186614" y="3960024"/>
            <a:ext cx="563185" cy="2001482"/>
            <a:chOff x="0" y="0"/>
            <a:chExt cx="148329" cy="5271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8329" cy="527139"/>
            </a:xfrm>
            <a:custGeom>
              <a:avLst/>
              <a:gdLst/>
              <a:ahLst/>
              <a:cxnLst/>
              <a:rect l="l" t="t" r="r" b="b"/>
              <a:pathLst>
                <a:path w="148329" h="527139">
                  <a:moveTo>
                    <a:pt x="0" y="0"/>
                  </a:moveTo>
                  <a:lnTo>
                    <a:pt x="148329" y="0"/>
                  </a:lnTo>
                  <a:lnTo>
                    <a:pt x="148329" y="527139"/>
                  </a:lnTo>
                  <a:lnTo>
                    <a:pt x="0" y="52713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82468" y="570321"/>
            <a:ext cx="9575636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Open Sans Bold"/>
              </a:rPr>
              <a:t>First access is good, but...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90410" y="2598804"/>
            <a:ext cx="6768890" cy="5089391"/>
          </a:xfrm>
          <a:custGeom>
            <a:avLst/>
            <a:gdLst/>
            <a:ahLst/>
            <a:cxnLst/>
            <a:rect l="l" t="t" r="r" b="b"/>
            <a:pathLst>
              <a:path w="6768890" h="5089391">
                <a:moveTo>
                  <a:pt x="0" y="0"/>
                </a:moveTo>
                <a:lnTo>
                  <a:pt x="6768890" y="0"/>
                </a:lnTo>
                <a:lnTo>
                  <a:pt x="6768890" y="5089392"/>
                </a:lnTo>
                <a:lnTo>
                  <a:pt x="0" y="50893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3628" y="2537404"/>
            <a:ext cx="8660705" cy="5116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28"/>
              </a:lnSpc>
            </a:pPr>
            <a:r>
              <a:rPr lang="en-US" sz="5520">
                <a:solidFill>
                  <a:srgbClr val="FFFFFF"/>
                </a:solidFill>
                <a:latin typeface="Open Sans Bold"/>
              </a:rPr>
              <a:t>We successfully execute a Cobalt Strike beacon</a:t>
            </a:r>
          </a:p>
          <a:p>
            <a:pPr algn="just">
              <a:lnSpc>
                <a:spcPts val="7728"/>
              </a:lnSpc>
            </a:pPr>
            <a:endParaRPr lang="en-US" sz="5520">
              <a:solidFill>
                <a:srgbClr val="FFFFFF"/>
              </a:solidFill>
              <a:latin typeface="Open Sans Bold"/>
            </a:endParaRPr>
          </a:p>
          <a:p>
            <a:pPr algn="just">
              <a:lnSpc>
                <a:spcPts val="8848"/>
              </a:lnSpc>
            </a:pPr>
            <a:r>
              <a:rPr lang="en-US" sz="6320">
                <a:solidFill>
                  <a:srgbClr val="FFFFFF"/>
                </a:solidFill>
                <a:latin typeface="Open Sans Bold"/>
              </a:rPr>
              <a:t>WE ARE OFFICIALLY A </a:t>
            </a:r>
            <a:r>
              <a:rPr lang="en-US" sz="6320">
                <a:solidFill>
                  <a:srgbClr val="ED1C24"/>
                </a:solidFill>
                <a:latin typeface="Open Sans Bold"/>
              </a:rPr>
              <a:t>DANGEROUS </a:t>
            </a:r>
            <a:r>
              <a:rPr lang="en-US" sz="6320">
                <a:solidFill>
                  <a:srgbClr val="FFFFFF"/>
                </a:solidFill>
                <a:latin typeface="Open Sans Bold"/>
              </a:rPr>
              <a:t>HACKER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20371" y="8760790"/>
            <a:ext cx="9267923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Open Sans Bold"/>
              </a:rPr>
              <a:t>Let's </a:t>
            </a:r>
            <a:r>
              <a:rPr lang="en-US" sz="5199" dirty="0" err="1">
                <a:solidFill>
                  <a:srgbClr val="FFFFFF"/>
                </a:solidFill>
                <a:latin typeface="Open Sans Bold"/>
              </a:rPr>
              <a:t>pwn</a:t>
            </a:r>
            <a:r>
              <a:rPr lang="en-US" sz="5199" dirty="0">
                <a:solidFill>
                  <a:srgbClr val="FFFFFF"/>
                </a:solidFill>
                <a:latin typeface="Open Sans Bold"/>
              </a:rPr>
              <a:t> another one...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2492" y="2286106"/>
            <a:ext cx="14703017" cy="7634431"/>
          </a:xfrm>
          <a:custGeom>
            <a:avLst/>
            <a:gdLst/>
            <a:ahLst/>
            <a:cxnLst/>
            <a:rect l="l" t="t" r="r" b="b"/>
            <a:pathLst>
              <a:path w="14703017" h="7634431">
                <a:moveTo>
                  <a:pt x="0" y="0"/>
                </a:moveTo>
                <a:lnTo>
                  <a:pt x="14703016" y="0"/>
                </a:lnTo>
                <a:lnTo>
                  <a:pt x="14703016" y="7634432"/>
                </a:lnTo>
                <a:lnTo>
                  <a:pt x="0" y="76344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41940">
            <a:off x="6533704" y="4230105"/>
            <a:ext cx="5940552" cy="4595224"/>
          </a:xfrm>
          <a:custGeom>
            <a:avLst/>
            <a:gdLst/>
            <a:ahLst/>
            <a:cxnLst/>
            <a:rect l="l" t="t" r="r" b="b"/>
            <a:pathLst>
              <a:path w="5940552" h="4595224">
                <a:moveTo>
                  <a:pt x="0" y="0"/>
                </a:moveTo>
                <a:lnTo>
                  <a:pt x="5940552" y="0"/>
                </a:lnTo>
                <a:lnTo>
                  <a:pt x="5940552" y="4595224"/>
                </a:lnTo>
                <a:lnTo>
                  <a:pt x="0" y="45952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04" t="-3070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30410" y="350687"/>
            <a:ext cx="10128589" cy="1540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31"/>
              </a:lnSpc>
            </a:pPr>
            <a:r>
              <a:rPr lang="en-US" sz="4379" dirty="0">
                <a:solidFill>
                  <a:srgbClr val="FFFFFF"/>
                </a:solidFill>
                <a:latin typeface="Open Sans Bold"/>
              </a:rPr>
              <a:t>Tips for myself : </a:t>
            </a:r>
          </a:p>
          <a:p>
            <a:pPr algn="ctr">
              <a:lnSpc>
                <a:spcPts val="6131"/>
              </a:lnSpc>
            </a:pPr>
            <a:r>
              <a:rPr lang="en-US" sz="4379" dirty="0">
                <a:solidFill>
                  <a:srgbClr val="FFFFFF"/>
                </a:solidFill>
                <a:latin typeface="Open Sans Bold"/>
              </a:rPr>
              <a:t>never forget you are a script kiddy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D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2143" y="1875147"/>
            <a:ext cx="14783713" cy="8165873"/>
          </a:xfrm>
          <a:custGeom>
            <a:avLst/>
            <a:gdLst/>
            <a:ahLst/>
            <a:cxnLst/>
            <a:rect l="l" t="t" r="r" b="b"/>
            <a:pathLst>
              <a:path w="14783713" h="8165873">
                <a:moveTo>
                  <a:pt x="0" y="0"/>
                </a:moveTo>
                <a:lnTo>
                  <a:pt x="14783714" y="0"/>
                </a:lnTo>
                <a:lnTo>
                  <a:pt x="14783714" y="8165873"/>
                </a:lnTo>
                <a:lnTo>
                  <a:pt x="0" y="81658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785828" y="7505124"/>
            <a:ext cx="5009547" cy="2635934"/>
            <a:chOff x="0" y="0"/>
            <a:chExt cx="1319387" cy="694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19387" cy="694238"/>
            </a:xfrm>
            <a:custGeom>
              <a:avLst/>
              <a:gdLst/>
              <a:ahLst/>
              <a:cxnLst/>
              <a:rect l="l" t="t" r="r" b="b"/>
              <a:pathLst>
                <a:path w="1319387" h="694238">
                  <a:moveTo>
                    <a:pt x="0" y="0"/>
                  </a:moveTo>
                  <a:lnTo>
                    <a:pt x="1319387" y="0"/>
                  </a:lnTo>
                  <a:lnTo>
                    <a:pt x="1319387" y="694238"/>
                  </a:lnTo>
                  <a:lnTo>
                    <a:pt x="0" y="694238"/>
                  </a:lnTo>
                  <a:close/>
                </a:path>
              </a:pathLst>
            </a:custGeom>
            <a:solidFill>
              <a:srgbClr val="01204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9706040">
            <a:off x="15517954" y="6134890"/>
            <a:ext cx="757076" cy="2262999"/>
          </a:xfrm>
          <a:custGeom>
            <a:avLst/>
            <a:gdLst/>
            <a:ahLst/>
            <a:cxnLst/>
            <a:rect l="l" t="t" r="r" b="b"/>
            <a:pathLst>
              <a:path w="757076" h="2262999">
                <a:moveTo>
                  <a:pt x="0" y="0"/>
                </a:moveTo>
                <a:lnTo>
                  <a:pt x="757076" y="0"/>
                </a:lnTo>
                <a:lnTo>
                  <a:pt x="757076" y="2262998"/>
                </a:lnTo>
                <a:lnTo>
                  <a:pt x="0" y="2262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21814" y="7884900"/>
            <a:ext cx="4354247" cy="1809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7"/>
              </a:lnSpc>
            </a:pPr>
            <a:r>
              <a:rPr lang="en-US" sz="3433">
                <a:solidFill>
                  <a:srgbClr val="FFFFFF"/>
                </a:solidFill>
                <a:latin typeface="Open Sans Bold"/>
              </a:rPr>
              <a:t>It detects the memory protection changes 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1364060" y="-5268059"/>
            <a:ext cx="14581663" cy="18113867"/>
          </a:xfrm>
          <a:custGeom>
            <a:avLst/>
            <a:gdLst/>
            <a:ahLst/>
            <a:cxnLst/>
            <a:rect l="l" t="t" r="r" b="b"/>
            <a:pathLst>
              <a:path w="14581663" h="18113867">
                <a:moveTo>
                  <a:pt x="0" y="18113867"/>
                </a:moveTo>
                <a:lnTo>
                  <a:pt x="14581663" y="18113867"/>
                </a:lnTo>
                <a:lnTo>
                  <a:pt x="14581663" y="0"/>
                </a:lnTo>
                <a:lnTo>
                  <a:pt x="0" y="0"/>
                </a:lnTo>
                <a:lnTo>
                  <a:pt x="0" y="1811386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35766" y="2041223"/>
            <a:ext cx="11522408" cy="7217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1"/>
              </a:lnSpc>
            </a:pPr>
            <a:r>
              <a:rPr lang="en-US" sz="5429">
                <a:solidFill>
                  <a:srgbClr val="FFFFFF"/>
                </a:solidFill>
                <a:latin typeface="Open Sans Bold"/>
              </a:rPr>
              <a:t>We can try to execute our payload without ETW patching</a:t>
            </a:r>
          </a:p>
          <a:p>
            <a:pPr algn="ctr">
              <a:lnSpc>
                <a:spcPts val="7601"/>
              </a:lnSpc>
            </a:pPr>
            <a:endParaRPr lang="en-US" sz="5429">
              <a:solidFill>
                <a:srgbClr val="FFFFFF"/>
              </a:solidFill>
              <a:latin typeface="Open Sans Bold"/>
            </a:endParaRPr>
          </a:p>
          <a:p>
            <a:pPr algn="ctr">
              <a:lnSpc>
                <a:spcPts val="11548"/>
              </a:lnSpc>
            </a:pPr>
            <a:r>
              <a:rPr lang="en-US" sz="8248">
                <a:solidFill>
                  <a:srgbClr val="FFFFFF"/>
                </a:solidFill>
                <a:latin typeface="Open Sans Bold"/>
              </a:rPr>
              <a:t>BUT</a:t>
            </a:r>
          </a:p>
          <a:p>
            <a:pPr algn="ctr">
              <a:lnSpc>
                <a:spcPts val="7601"/>
              </a:lnSpc>
            </a:pPr>
            <a:endParaRPr lang="en-US" sz="8248">
              <a:solidFill>
                <a:srgbClr val="FFFFFF"/>
              </a:solidFill>
              <a:latin typeface="Open Sans Bold"/>
            </a:endParaRPr>
          </a:p>
          <a:p>
            <a:pPr algn="ctr">
              <a:lnSpc>
                <a:spcPts val="7601"/>
              </a:lnSpc>
            </a:pPr>
            <a:r>
              <a:rPr lang="en-US" sz="5429">
                <a:solidFill>
                  <a:srgbClr val="FFFFFF"/>
                </a:solidFill>
                <a:latin typeface="Open Sans Bold"/>
              </a:rPr>
              <a:t>Post-exploitation will </a:t>
            </a:r>
          </a:p>
          <a:p>
            <a:pPr algn="ctr">
              <a:lnSpc>
                <a:spcPts val="7601"/>
              </a:lnSpc>
            </a:pPr>
            <a:r>
              <a:rPr lang="en-US" sz="5429">
                <a:solidFill>
                  <a:srgbClr val="FFFFFF"/>
                </a:solidFill>
                <a:latin typeface="Open Sans Bold"/>
              </a:rPr>
              <a:t>be more difficult</a:t>
            </a:r>
          </a:p>
        </p:txBody>
      </p:sp>
      <p:sp>
        <p:nvSpPr>
          <p:cNvPr id="6" name="Freeform 6"/>
          <p:cNvSpPr/>
          <p:nvPr/>
        </p:nvSpPr>
        <p:spPr>
          <a:xfrm>
            <a:off x="11584253" y="5143500"/>
            <a:ext cx="4819808" cy="4693009"/>
          </a:xfrm>
          <a:custGeom>
            <a:avLst/>
            <a:gdLst/>
            <a:ahLst/>
            <a:cxnLst/>
            <a:rect l="l" t="t" r="r" b="b"/>
            <a:pathLst>
              <a:path w="4819808" h="4693009">
                <a:moveTo>
                  <a:pt x="0" y="0"/>
                </a:moveTo>
                <a:lnTo>
                  <a:pt x="4819807" y="0"/>
                </a:lnTo>
                <a:lnTo>
                  <a:pt x="4819807" y="4693009"/>
                </a:lnTo>
                <a:lnTo>
                  <a:pt x="0" y="46930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64" b="-358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11690" y="3173954"/>
            <a:ext cx="20943650" cy="5169447"/>
            <a:chOff x="0" y="0"/>
            <a:chExt cx="5516023" cy="1361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16023" cy="1361500"/>
            </a:xfrm>
            <a:custGeom>
              <a:avLst/>
              <a:gdLst/>
              <a:ahLst/>
              <a:cxnLst/>
              <a:rect l="l" t="t" r="r" b="b"/>
              <a:pathLst>
                <a:path w="5516023" h="1361500">
                  <a:moveTo>
                    <a:pt x="0" y="0"/>
                  </a:moveTo>
                  <a:lnTo>
                    <a:pt x="5516023" y="0"/>
                  </a:lnTo>
                  <a:lnTo>
                    <a:pt x="5516023" y="1361500"/>
                  </a:lnTo>
                  <a:lnTo>
                    <a:pt x="0" y="1361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56981" y="1916794"/>
            <a:ext cx="12818957" cy="7807552"/>
          </a:xfrm>
          <a:custGeom>
            <a:avLst/>
            <a:gdLst/>
            <a:ahLst/>
            <a:cxnLst/>
            <a:rect l="l" t="t" r="r" b="b"/>
            <a:pathLst>
              <a:path w="12818957" h="7807552">
                <a:moveTo>
                  <a:pt x="0" y="0"/>
                </a:moveTo>
                <a:lnTo>
                  <a:pt x="12818957" y="0"/>
                </a:lnTo>
                <a:lnTo>
                  <a:pt x="12818957" y="7807553"/>
                </a:lnTo>
                <a:lnTo>
                  <a:pt x="0" y="78075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3600657"/>
            <a:ext cx="6148437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79"/>
              </a:lnSpc>
              <a:spcBef>
                <a:spcPct val="0"/>
              </a:spcBef>
            </a:pPr>
            <a:r>
              <a:rPr lang="en-US" sz="6399">
                <a:solidFill>
                  <a:srgbClr val="28094B"/>
                </a:solidFill>
                <a:latin typeface="Roboto Bold"/>
              </a:rPr>
              <a:t>WHOAMI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0176" y="5005407"/>
            <a:ext cx="3946787" cy="346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3"/>
              </a:lnSpc>
            </a:pPr>
            <a:r>
              <a:rPr lang="en-US" sz="3209">
                <a:solidFill>
                  <a:srgbClr val="28094B"/>
                </a:solidFill>
                <a:latin typeface="Arimo"/>
              </a:rPr>
              <a:t>Oh and...</a:t>
            </a:r>
          </a:p>
          <a:p>
            <a:pPr algn="just">
              <a:lnSpc>
                <a:spcPts val="4493"/>
              </a:lnSpc>
            </a:pPr>
            <a:endParaRPr lang="en-US" sz="3209">
              <a:solidFill>
                <a:srgbClr val="28094B"/>
              </a:solidFill>
              <a:latin typeface="Arimo"/>
            </a:endParaRPr>
          </a:p>
          <a:p>
            <a:pPr algn="just">
              <a:lnSpc>
                <a:spcPts val="4493"/>
              </a:lnSpc>
            </a:pPr>
            <a:r>
              <a:rPr lang="en-US" sz="3209">
                <a:solidFill>
                  <a:srgbClr val="28094B"/>
                </a:solidFill>
                <a:latin typeface="Arimo"/>
              </a:rPr>
              <a:t>I make videos on</a:t>
            </a:r>
          </a:p>
          <a:p>
            <a:pPr algn="just">
              <a:lnSpc>
                <a:spcPts val="5193"/>
              </a:lnSpc>
            </a:pPr>
            <a:r>
              <a:rPr lang="en-US" sz="3709">
                <a:solidFill>
                  <a:srgbClr val="28094B"/>
                </a:solidFill>
                <a:latin typeface="Arimo Bold"/>
              </a:rPr>
              <a:t>You</a:t>
            </a:r>
          </a:p>
          <a:p>
            <a:pPr algn="just">
              <a:lnSpc>
                <a:spcPts val="4493"/>
              </a:lnSpc>
            </a:pPr>
            <a:r>
              <a:rPr lang="en-US" sz="3209">
                <a:solidFill>
                  <a:srgbClr val="28094B"/>
                </a:solidFill>
                <a:latin typeface="Arimo"/>
              </a:rPr>
              <a:t>to share my passion</a:t>
            </a:r>
          </a:p>
          <a:p>
            <a:pPr marL="0" lvl="0" indent="0" algn="just">
              <a:lnSpc>
                <a:spcPts val="4493"/>
              </a:lnSpc>
              <a:spcBef>
                <a:spcPct val="0"/>
              </a:spcBef>
            </a:pPr>
            <a:endParaRPr lang="en-US" sz="3209">
              <a:solidFill>
                <a:srgbClr val="28094B"/>
              </a:solidFill>
              <a:latin typeface="Arim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95400" y="6694281"/>
            <a:ext cx="1155948" cy="62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FFFFFF"/>
                </a:solidFill>
                <a:latin typeface="Open Sans Bold"/>
              </a:rPr>
              <a:t>Tub﻿e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b="5192"/>
          <a:stretch>
            <a:fillRect/>
          </a:stretch>
        </p:blipFill>
        <p:spPr>
          <a:xfrm>
            <a:off x="1444285" y="1794047"/>
            <a:ext cx="15399430" cy="82124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17437" y="544513"/>
            <a:ext cx="10308363" cy="863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FFFFF"/>
                </a:solidFill>
                <a:latin typeface="Open Sans Bold"/>
              </a:rPr>
              <a:t>It works without ETW patching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96548" y="2238863"/>
            <a:ext cx="10648776" cy="7127002"/>
          </a:xfrm>
          <a:custGeom>
            <a:avLst/>
            <a:gdLst/>
            <a:ahLst/>
            <a:cxnLst/>
            <a:rect l="l" t="t" r="r" b="b"/>
            <a:pathLst>
              <a:path w="10648776" h="7127002">
                <a:moveTo>
                  <a:pt x="0" y="0"/>
                </a:moveTo>
                <a:lnTo>
                  <a:pt x="10648776" y="0"/>
                </a:lnTo>
                <a:lnTo>
                  <a:pt x="10648776" y="7127002"/>
                </a:lnTo>
                <a:lnTo>
                  <a:pt x="0" y="7127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0346" y="2890026"/>
            <a:ext cx="5468523" cy="574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29"/>
              </a:lnSpc>
            </a:pPr>
            <a:r>
              <a:rPr lang="en-US" sz="4307">
                <a:solidFill>
                  <a:srgbClr val="FFFEFD"/>
                </a:solidFill>
                <a:latin typeface="Open Sans Bold"/>
              </a:rPr>
              <a:t>Beacon execution wasn't blocked</a:t>
            </a:r>
          </a:p>
          <a:p>
            <a:pPr>
              <a:lnSpc>
                <a:spcPts val="6029"/>
              </a:lnSpc>
            </a:pPr>
            <a:endParaRPr lang="en-US" sz="4307">
              <a:solidFill>
                <a:srgbClr val="FFFEFD"/>
              </a:solidFill>
              <a:latin typeface="Open Sans Bold"/>
            </a:endParaRPr>
          </a:p>
          <a:p>
            <a:pPr>
              <a:lnSpc>
                <a:spcPts val="9529"/>
              </a:lnSpc>
            </a:pPr>
            <a:r>
              <a:rPr lang="en-US" sz="6806">
                <a:solidFill>
                  <a:srgbClr val="FFFEFD"/>
                </a:solidFill>
                <a:latin typeface="Open Sans Bold"/>
              </a:rPr>
              <a:t>BUT</a:t>
            </a:r>
          </a:p>
          <a:p>
            <a:pPr>
              <a:lnSpc>
                <a:spcPts val="6029"/>
              </a:lnSpc>
            </a:pPr>
            <a:endParaRPr lang="en-US" sz="6806">
              <a:solidFill>
                <a:srgbClr val="FFFEFD"/>
              </a:solidFill>
              <a:latin typeface="Open Sans Bold"/>
            </a:endParaRPr>
          </a:p>
          <a:p>
            <a:pPr>
              <a:lnSpc>
                <a:spcPts val="6029"/>
              </a:lnSpc>
            </a:pPr>
            <a:r>
              <a:rPr lang="en-US" sz="4307">
                <a:solidFill>
                  <a:srgbClr val="FFFEFD"/>
                </a:solidFill>
                <a:latin typeface="Open Sans Bold"/>
              </a:rPr>
              <a:t>Our payload seems suspect...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8010284">
            <a:off x="11324935" y="-5494127"/>
            <a:ext cx="11342890" cy="9156806"/>
          </a:xfrm>
          <a:custGeom>
            <a:avLst/>
            <a:gdLst/>
            <a:ahLst/>
            <a:cxnLst/>
            <a:rect l="l" t="t" r="r" b="b"/>
            <a:pathLst>
              <a:path w="11342890" h="9156806">
                <a:moveTo>
                  <a:pt x="0" y="0"/>
                </a:moveTo>
                <a:lnTo>
                  <a:pt x="11342890" y="0"/>
                </a:lnTo>
                <a:lnTo>
                  <a:pt x="11342890" y="9156806"/>
                </a:lnTo>
                <a:lnTo>
                  <a:pt x="0" y="9156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581559" y="2160322"/>
            <a:ext cx="9851553" cy="6764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 Bold"/>
              </a:rPr>
              <a:t>We could defeat some protections and obtain an initial access</a:t>
            </a:r>
          </a:p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FFFFFF"/>
                </a:solidFill>
                <a:latin typeface="Open Sans Bold"/>
              </a:rPr>
              <a:t>BUT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 Bold"/>
              </a:rPr>
              <a:t>We triggered some suspicious alerts and the escalation will be a lot of pain...</a:t>
            </a:r>
          </a:p>
        </p:txBody>
      </p:sp>
      <p:sp>
        <p:nvSpPr>
          <p:cNvPr id="7" name="Freeform 7"/>
          <p:cNvSpPr/>
          <p:nvPr/>
        </p:nvSpPr>
        <p:spPr>
          <a:xfrm>
            <a:off x="1028700" y="2458266"/>
            <a:ext cx="5144642" cy="6263383"/>
          </a:xfrm>
          <a:custGeom>
            <a:avLst/>
            <a:gdLst/>
            <a:ahLst/>
            <a:cxnLst/>
            <a:rect l="l" t="t" r="r" b="b"/>
            <a:pathLst>
              <a:path w="5144642" h="6263383">
                <a:moveTo>
                  <a:pt x="0" y="0"/>
                </a:moveTo>
                <a:lnTo>
                  <a:pt x="5144642" y="0"/>
                </a:lnTo>
                <a:lnTo>
                  <a:pt x="5144642" y="6263383"/>
                </a:lnTo>
                <a:lnTo>
                  <a:pt x="0" y="62633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60" b="-257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059503" y="7439760"/>
            <a:ext cx="11842714" cy="11842714"/>
          </a:xfrm>
          <a:custGeom>
            <a:avLst/>
            <a:gdLst/>
            <a:ahLst/>
            <a:cxnLst/>
            <a:rect l="l" t="t" r="r" b="b"/>
            <a:pathLst>
              <a:path w="11842714" h="11842714">
                <a:moveTo>
                  <a:pt x="0" y="0"/>
                </a:moveTo>
                <a:lnTo>
                  <a:pt x="11842714" y="0"/>
                </a:lnTo>
                <a:lnTo>
                  <a:pt x="11842714" y="11842714"/>
                </a:lnTo>
                <a:lnTo>
                  <a:pt x="0" y="118427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00000">
            <a:off x="15171541" y="12095451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6344147" y="12274439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100000">
            <a:off x="14795156" y="12764100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10194" y="1996500"/>
            <a:ext cx="11463610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</a:pPr>
            <a:r>
              <a:rPr lang="en-US" sz="6600">
                <a:solidFill>
                  <a:srgbClr val="FFFFFF"/>
                </a:solidFill>
                <a:latin typeface="Roboto Bold"/>
              </a:rPr>
              <a:t>What's next ?</a:t>
            </a:r>
          </a:p>
        </p:txBody>
      </p:sp>
      <p:sp>
        <p:nvSpPr>
          <p:cNvPr id="10" name="Freeform 10"/>
          <p:cNvSpPr/>
          <p:nvPr/>
        </p:nvSpPr>
        <p:spPr>
          <a:xfrm>
            <a:off x="7594252" y="4985844"/>
            <a:ext cx="9858209" cy="4679100"/>
          </a:xfrm>
          <a:custGeom>
            <a:avLst/>
            <a:gdLst/>
            <a:ahLst/>
            <a:cxnLst/>
            <a:rect l="l" t="t" r="r" b="b"/>
            <a:pathLst>
              <a:path w="9858209" h="4679100">
                <a:moveTo>
                  <a:pt x="0" y="0"/>
                </a:moveTo>
                <a:lnTo>
                  <a:pt x="9858209" y="0"/>
                </a:lnTo>
                <a:lnTo>
                  <a:pt x="9858209" y="4679100"/>
                </a:lnTo>
                <a:lnTo>
                  <a:pt x="0" y="4679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35766" y="76690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60642" y="3393499"/>
            <a:ext cx="1471729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 Bold"/>
              </a:rPr>
              <a:t>Bring Your Own Vulnerable Driver (BYOVD)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60642" y="4919169"/>
            <a:ext cx="5480456" cy="1834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4"/>
              </a:lnSpc>
            </a:pPr>
            <a:r>
              <a:rPr lang="en-US" sz="3510">
                <a:solidFill>
                  <a:srgbClr val="FFFFFF"/>
                </a:solidFill>
                <a:latin typeface="Open Sans"/>
              </a:rPr>
              <a:t>Tomorrow's attacks will use more and more vulnerable signed drivers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292800" y="3553911"/>
            <a:ext cx="16262788" cy="20202221"/>
          </a:xfrm>
          <a:custGeom>
            <a:avLst/>
            <a:gdLst/>
            <a:ahLst/>
            <a:cxnLst/>
            <a:rect l="l" t="t" r="r" b="b"/>
            <a:pathLst>
              <a:path w="16262788" h="20202221">
                <a:moveTo>
                  <a:pt x="0" y="0"/>
                </a:moveTo>
                <a:lnTo>
                  <a:pt x="16262788" y="0"/>
                </a:lnTo>
                <a:lnTo>
                  <a:pt x="16262788" y="20202222"/>
                </a:lnTo>
                <a:lnTo>
                  <a:pt x="0" y="2020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26635" y="2392262"/>
            <a:ext cx="5849952" cy="7139033"/>
          </a:xfrm>
          <a:custGeom>
            <a:avLst/>
            <a:gdLst/>
            <a:ahLst/>
            <a:cxnLst/>
            <a:rect l="l" t="t" r="r" b="b"/>
            <a:pathLst>
              <a:path w="5849952" h="7139033">
                <a:moveTo>
                  <a:pt x="0" y="0"/>
                </a:moveTo>
                <a:lnTo>
                  <a:pt x="5849952" y="0"/>
                </a:lnTo>
                <a:lnTo>
                  <a:pt x="5849952" y="7139032"/>
                </a:lnTo>
                <a:lnTo>
                  <a:pt x="0" y="71390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02" b="-182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161858" y="2258912"/>
            <a:ext cx="7443084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20"/>
              </a:lnSpc>
            </a:pPr>
            <a:r>
              <a:rPr lang="en-US" sz="6300">
                <a:solidFill>
                  <a:srgbClr val="18072B"/>
                </a:solidFill>
                <a:latin typeface="Roboto Bold"/>
              </a:rPr>
              <a:t>EDR IS NOT ALONE 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18072B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61858" y="3597557"/>
            <a:ext cx="7443084" cy="61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18072B"/>
                </a:solidFill>
                <a:latin typeface="Open Sans Bold"/>
              </a:rPr>
              <a:t>It is only one component</a:t>
            </a:r>
          </a:p>
        </p:txBody>
      </p:sp>
      <p:sp>
        <p:nvSpPr>
          <p:cNvPr id="9" name="Freeform 9"/>
          <p:cNvSpPr/>
          <p:nvPr/>
        </p:nvSpPr>
        <p:spPr>
          <a:xfrm rot="-5400000">
            <a:off x="1655275" y="-14267256"/>
            <a:ext cx="16262788" cy="20202221"/>
          </a:xfrm>
          <a:custGeom>
            <a:avLst/>
            <a:gdLst/>
            <a:ahLst/>
            <a:cxnLst/>
            <a:rect l="l" t="t" r="r" b="b"/>
            <a:pathLst>
              <a:path w="16262788" h="20202221">
                <a:moveTo>
                  <a:pt x="0" y="0"/>
                </a:moveTo>
                <a:lnTo>
                  <a:pt x="16262788" y="0"/>
                </a:lnTo>
                <a:lnTo>
                  <a:pt x="16262788" y="20202221"/>
                </a:lnTo>
                <a:lnTo>
                  <a:pt x="0" y="202022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550492" y="7438152"/>
            <a:ext cx="202599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FF3131"/>
                </a:solidFill>
                <a:latin typeface="Open Sans Light Bold"/>
              </a:rPr>
              <a:t>IDS/IPS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11198" y="6438028"/>
            <a:ext cx="310458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FF3131"/>
                </a:solidFill>
                <a:latin typeface="Open Sans Light Bold"/>
              </a:rPr>
              <a:t>SIEM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42067" y="5437903"/>
            <a:ext cx="944284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solidFill>
                  <a:srgbClr val="FF3131"/>
                </a:solidFill>
                <a:latin typeface="Open Sans Bold"/>
              </a:rPr>
              <a:t>Azure AD Identity Protection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44527" y="8438277"/>
            <a:ext cx="1118273" cy="771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solidFill>
                  <a:srgbClr val="FF3131"/>
                </a:solidFill>
                <a:latin typeface="Open Sans Light Bold"/>
              </a:rPr>
              <a:t>EPP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V="1">
            <a:off x="-6247660" y="-3132782"/>
            <a:ext cx="12495320" cy="15522137"/>
          </a:xfrm>
          <a:custGeom>
            <a:avLst/>
            <a:gdLst/>
            <a:ahLst/>
            <a:cxnLst/>
            <a:rect l="l" t="t" r="r" b="b"/>
            <a:pathLst>
              <a:path w="12495320" h="15522137">
                <a:moveTo>
                  <a:pt x="0" y="15522137"/>
                </a:moveTo>
                <a:lnTo>
                  <a:pt x="12495320" y="15522137"/>
                </a:lnTo>
                <a:lnTo>
                  <a:pt x="12495320" y="0"/>
                </a:lnTo>
                <a:lnTo>
                  <a:pt x="0" y="0"/>
                </a:lnTo>
                <a:lnTo>
                  <a:pt x="0" y="155221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7829" y="6401224"/>
            <a:ext cx="806181" cy="806181"/>
          </a:xfrm>
          <a:custGeom>
            <a:avLst/>
            <a:gdLst/>
            <a:ahLst/>
            <a:cxnLst/>
            <a:rect l="l" t="t" r="r" b="b"/>
            <a:pathLst>
              <a:path w="806181" h="806181">
                <a:moveTo>
                  <a:pt x="0" y="0"/>
                </a:moveTo>
                <a:lnTo>
                  <a:pt x="806181" y="0"/>
                </a:lnTo>
                <a:lnTo>
                  <a:pt x="806181" y="806180"/>
                </a:lnTo>
                <a:lnTo>
                  <a:pt x="0" y="806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47092" y="6546600"/>
            <a:ext cx="526705" cy="528627"/>
          </a:xfrm>
          <a:custGeom>
            <a:avLst/>
            <a:gdLst/>
            <a:ahLst/>
            <a:cxnLst/>
            <a:rect l="l" t="t" r="r" b="b"/>
            <a:pathLst>
              <a:path w="526705" h="528627">
                <a:moveTo>
                  <a:pt x="0" y="0"/>
                </a:moveTo>
                <a:lnTo>
                  <a:pt x="526705" y="0"/>
                </a:lnTo>
                <a:lnTo>
                  <a:pt x="526705" y="528627"/>
                </a:lnTo>
                <a:lnTo>
                  <a:pt x="0" y="5286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97829" y="7426864"/>
            <a:ext cx="806181" cy="806181"/>
          </a:xfrm>
          <a:custGeom>
            <a:avLst/>
            <a:gdLst/>
            <a:ahLst/>
            <a:cxnLst/>
            <a:rect l="l" t="t" r="r" b="b"/>
            <a:pathLst>
              <a:path w="806181" h="806181">
                <a:moveTo>
                  <a:pt x="0" y="0"/>
                </a:moveTo>
                <a:lnTo>
                  <a:pt x="806181" y="0"/>
                </a:lnTo>
                <a:lnTo>
                  <a:pt x="806181" y="806180"/>
                </a:lnTo>
                <a:lnTo>
                  <a:pt x="0" y="806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47092" y="7650502"/>
            <a:ext cx="495077" cy="380759"/>
          </a:xfrm>
          <a:custGeom>
            <a:avLst/>
            <a:gdLst/>
            <a:ahLst/>
            <a:cxnLst/>
            <a:rect l="l" t="t" r="r" b="b"/>
            <a:pathLst>
              <a:path w="495077" h="380759">
                <a:moveTo>
                  <a:pt x="0" y="0"/>
                </a:moveTo>
                <a:lnTo>
                  <a:pt x="495077" y="0"/>
                </a:lnTo>
                <a:lnTo>
                  <a:pt x="495077" y="380759"/>
                </a:lnTo>
                <a:lnTo>
                  <a:pt x="0" y="380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97829" y="8452119"/>
            <a:ext cx="806181" cy="806181"/>
          </a:xfrm>
          <a:custGeom>
            <a:avLst/>
            <a:gdLst/>
            <a:ahLst/>
            <a:cxnLst/>
            <a:rect l="l" t="t" r="r" b="b"/>
            <a:pathLst>
              <a:path w="806181" h="806181">
                <a:moveTo>
                  <a:pt x="0" y="0"/>
                </a:moveTo>
                <a:lnTo>
                  <a:pt x="806181" y="0"/>
                </a:lnTo>
                <a:lnTo>
                  <a:pt x="806181" y="806181"/>
                </a:lnTo>
                <a:lnTo>
                  <a:pt x="0" y="806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36247" y="8587728"/>
            <a:ext cx="348395" cy="534963"/>
          </a:xfrm>
          <a:custGeom>
            <a:avLst/>
            <a:gdLst/>
            <a:ahLst/>
            <a:cxnLst/>
            <a:rect l="l" t="t" r="r" b="b"/>
            <a:pathLst>
              <a:path w="348395" h="534963">
                <a:moveTo>
                  <a:pt x="0" y="0"/>
                </a:moveTo>
                <a:lnTo>
                  <a:pt x="348395" y="0"/>
                </a:lnTo>
                <a:lnTo>
                  <a:pt x="348395" y="534963"/>
                </a:lnTo>
                <a:lnTo>
                  <a:pt x="0" y="5349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192075" y="4232907"/>
            <a:ext cx="1439421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000" dirty="0">
                <a:solidFill>
                  <a:schemeClr val="bg1"/>
                </a:solidFill>
              </a:rPr>
              <a:t>If you have questions, buy me a beer !</a:t>
            </a:r>
          </a:p>
          <a:p>
            <a:pPr algn="just"/>
            <a:endParaRPr lang="en-US" sz="3200" dirty="0">
              <a:solidFill>
                <a:schemeClr val="bg1"/>
              </a:solidFill>
            </a:endParaRPr>
          </a:p>
          <a:p>
            <a:pPr algn="just"/>
            <a:r>
              <a:rPr lang="en-US" sz="4000" dirty="0">
                <a:solidFill>
                  <a:schemeClr val="bg1"/>
                </a:solidFill>
              </a:rPr>
              <a:t>and remember :</a:t>
            </a:r>
          </a:p>
          <a:p>
            <a:pPr algn="just"/>
            <a:r>
              <a:rPr lang="en-US" sz="4000" dirty="0">
                <a:solidFill>
                  <a:schemeClr val="bg1"/>
                </a:solidFill>
              </a:rPr>
              <a:t>I’m </a:t>
            </a:r>
            <a:r>
              <a:rPr lang="en-US" sz="4400" b="1" u="sng" dirty="0">
                <a:solidFill>
                  <a:schemeClr val="bg1"/>
                </a:solidFill>
              </a:rPr>
              <a:t>NOT</a:t>
            </a:r>
            <a:r>
              <a:rPr lang="en-US" sz="4000" dirty="0">
                <a:solidFill>
                  <a:schemeClr val="bg1"/>
                </a:solidFill>
              </a:rPr>
              <a:t> an expert !</a:t>
            </a:r>
          </a:p>
          <a:p>
            <a:pPr algn="just"/>
            <a:r>
              <a:rPr lang="en-US" sz="4000" dirty="0">
                <a:solidFill>
                  <a:schemeClr val="bg1"/>
                </a:solidFill>
              </a:rPr>
              <a:t>Ask me like I’m 3 years old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07276" y="6614064"/>
            <a:ext cx="6623538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09"/>
              </a:lnSpc>
            </a:pPr>
            <a:r>
              <a:rPr lang="en-US" sz="3099" spc="263">
                <a:solidFill>
                  <a:srgbClr val="FFFFFF"/>
                </a:solidFill>
                <a:latin typeface="Kollektif"/>
              </a:rPr>
              <a:t>processus.site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37126" y="7564515"/>
            <a:ext cx="4700993" cy="56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29"/>
              </a:lnSpc>
            </a:pPr>
            <a:r>
              <a:rPr lang="en-US" sz="3099">
                <a:solidFill>
                  <a:srgbClr val="FFFFFF"/>
                </a:solidFill>
                <a:latin typeface="Kollektif"/>
              </a:rPr>
              <a:t>processus@thiefin.fr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07276" y="8627641"/>
            <a:ext cx="6630843" cy="56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29"/>
              </a:lnSpc>
            </a:pPr>
            <a:r>
              <a:rPr lang="en-US" sz="3099">
                <a:solidFill>
                  <a:srgbClr val="FFFFFF"/>
                </a:solidFill>
                <a:latin typeface="Kollektif"/>
              </a:rPr>
              <a:t>From Reims (51)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35766" y="76690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DEC2FE27-B3F7-030B-2A0F-10D42B7ED817}"/>
              </a:ext>
            </a:extLst>
          </p:cNvPr>
          <p:cNvSpPr txBox="1"/>
          <p:nvPr/>
        </p:nvSpPr>
        <p:spPr>
          <a:xfrm>
            <a:off x="3192075" y="2543622"/>
            <a:ext cx="14394210" cy="1470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0163"/>
              </a:lnSpc>
            </a:pPr>
            <a:r>
              <a:rPr lang="en-US" sz="16600" spc="988" dirty="0">
                <a:solidFill>
                  <a:srgbClr val="FFFFFF"/>
                </a:solidFill>
                <a:latin typeface="Public Sans Bold"/>
              </a:rPr>
              <a:t>THANK YOU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3D7107-60E3-7452-0953-C553584C5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965" y="8486035"/>
            <a:ext cx="1219200" cy="8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E1495F23-82E3-B15D-B1D9-2F3859900050}"/>
              </a:ext>
            </a:extLst>
          </p:cNvPr>
          <p:cNvSpPr txBox="1"/>
          <p:nvPr/>
        </p:nvSpPr>
        <p:spPr>
          <a:xfrm>
            <a:off x="4503851" y="8569438"/>
            <a:ext cx="1143832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chemeClr val="bg1"/>
                </a:solidFill>
              </a:rPr>
              <a:t>Processus Thief on YouTube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31A14CB6-EA45-9D2C-CF94-A8D52B05F294}"/>
              </a:ext>
            </a:extLst>
          </p:cNvPr>
          <p:cNvSpPr/>
          <p:nvPr/>
        </p:nvSpPr>
        <p:spPr>
          <a:xfrm rot="-10800000" flipV="1">
            <a:off x="-6247660" y="-3162300"/>
            <a:ext cx="12495320" cy="15522137"/>
          </a:xfrm>
          <a:custGeom>
            <a:avLst/>
            <a:gdLst/>
            <a:ahLst/>
            <a:cxnLst/>
            <a:rect l="l" t="t" r="r" b="b"/>
            <a:pathLst>
              <a:path w="12495320" h="15522137">
                <a:moveTo>
                  <a:pt x="0" y="15522137"/>
                </a:moveTo>
                <a:lnTo>
                  <a:pt x="12495320" y="15522137"/>
                </a:lnTo>
                <a:lnTo>
                  <a:pt x="12495320" y="0"/>
                </a:lnTo>
                <a:lnTo>
                  <a:pt x="0" y="0"/>
                </a:lnTo>
                <a:lnTo>
                  <a:pt x="0" y="155221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2205" y="805000"/>
            <a:ext cx="11922474" cy="9488302"/>
          </a:xfrm>
          <a:custGeom>
            <a:avLst/>
            <a:gdLst/>
            <a:ahLst/>
            <a:cxnLst/>
            <a:rect l="l" t="t" r="r" b="b"/>
            <a:pathLst>
              <a:path w="11922474" h="9488302">
                <a:moveTo>
                  <a:pt x="0" y="0"/>
                </a:moveTo>
                <a:lnTo>
                  <a:pt x="11922474" y="0"/>
                </a:lnTo>
                <a:lnTo>
                  <a:pt x="11922474" y="9488303"/>
                </a:lnTo>
                <a:lnTo>
                  <a:pt x="0" y="94883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582234" y="1354759"/>
            <a:ext cx="6677066" cy="1325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6"/>
              </a:lnSpc>
            </a:pPr>
            <a:r>
              <a:rPr lang="en-US" sz="3790">
                <a:solidFill>
                  <a:srgbClr val="18072B"/>
                </a:solidFill>
                <a:latin typeface="Roboto Bold"/>
              </a:rPr>
              <a:t>HOW TO EXECUTE A FUNCTION ON WINDOWS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18072B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14937" y="9953051"/>
            <a:ext cx="1105138" cy="250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18072B"/>
                </a:solidFill>
                <a:latin typeface="Roboto"/>
              </a:rPr>
              <a:t>NtCreateFile()</a:t>
            </a:r>
          </a:p>
        </p:txBody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75295" y="612415"/>
            <a:ext cx="12337410" cy="9674585"/>
          </a:xfrm>
          <a:custGeom>
            <a:avLst/>
            <a:gdLst/>
            <a:ahLst/>
            <a:cxnLst/>
            <a:rect l="l" t="t" r="r" b="b"/>
            <a:pathLst>
              <a:path w="12337410" h="9674585">
                <a:moveTo>
                  <a:pt x="0" y="0"/>
                </a:moveTo>
                <a:lnTo>
                  <a:pt x="12337410" y="0"/>
                </a:lnTo>
                <a:lnTo>
                  <a:pt x="12337410" y="9674585"/>
                </a:lnTo>
                <a:lnTo>
                  <a:pt x="0" y="96745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3432" y="5654992"/>
            <a:ext cx="6197455" cy="4632008"/>
          </a:xfrm>
          <a:custGeom>
            <a:avLst/>
            <a:gdLst/>
            <a:ahLst/>
            <a:cxnLst/>
            <a:rect l="l" t="t" r="r" b="b"/>
            <a:pathLst>
              <a:path w="6197455" h="4632008">
                <a:moveTo>
                  <a:pt x="0" y="0"/>
                </a:moveTo>
                <a:lnTo>
                  <a:pt x="6197455" y="0"/>
                </a:lnTo>
                <a:lnTo>
                  <a:pt x="6197455" y="4632008"/>
                </a:lnTo>
                <a:lnTo>
                  <a:pt x="0" y="46320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863661" y="4304317"/>
            <a:ext cx="652306" cy="359854"/>
            <a:chOff x="0" y="0"/>
            <a:chExt cx="171801" cy="947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1801" cy="94776"/>
            </a:xfrm>
            <a:custGeom>
              <a:avLst/>
              <a:gdLst/>
              <a:ahLst/>
              <a:cxnLst/>
              <a:rect l="l" t="t" r="r" b="b"/>
              <a:pathLst>
                <a:path w="171801" h="94776">
                  <a:moveTo>
                    <a:pt x="0" y="0"/>
                  </a:moveTo>
                  <a:lnTo>
                    <a:pt x="171801" y="0"/>
                  </a:lnTo>
                  <a:lnTo>
                    <a:pt x="171801" y="94776"/>
                  </a:lnTo>
                  <a:lnTo>
                    <a:pt x="0" y="947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565582" y="9713213"/>
            <a:ext cx="1476858" cy="380451"/>
            <a:chOff x="0" y="0"/>
            <a:chExt cx="388967" cy="1002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88967" cy="100201"/>
            </a:xfrm>
            <a:custGeom>
              <a:avLst/>
              <a:gdLst/>
              <a:ahLst/>
              <a:cxnLst/>
              <a:rect l="l" t="t" r="r" b="b"/>
              <a:pathLst>
                <a:path w="388967" h="100201">
                  <a:moveTo>
                    <a:pt x="0" y="0"/>
                  </a:moveTo>
                  <a:lnTo>
                    <a:pt x="388967" y="0"/>
                  </a:lnTo>
                  <a:lnTo>
                    <a:pt x="388967" y="100201"/>
                  </a:lnTo>
                  <a:lnTo>
                    <a:pt x="0" y="1002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479422" y="1192286"/>
            <a:ext cx="5779878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18072B"/>
                </a:solidFill>
                <a:latin typeface="Roboto Bold"/>
              </a:rPr>
              <a:t>So the antivirus vendors started modifying the kernel memory to analyze the calls...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18072B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51442" y="9675113"/>
            <a:ext cx="1105138" cy="250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18072B"/>
                </a:solidFill>
                <a:latin typeface="Roboto"/>
              </a:rPr>
              <a:t>NtCreateFile()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904165" y="4266217"/>
            <a:ext cx="704850" cy="209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2"/>
              </a:lnSpc>
            </a:pPr>
            <a:r>
              <a:rPr lang="en-US" sz="1144">
                <a:solidFill>
                  <a:srgbClr val="18072B"/>
                </a:solidFill>
                <a:latin typeface="Roboto"/>
              </a:rPr>
              <a:t>SYSENTER</a:t>
            </a:r>
          </a:p>
        </p:txBody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059503" y="7439760"/>
            <a:ext cx="11842714" cy="11842714"/>
          </a:xfrm>
          <a:custGeom>
            <a:avLst/>
            <a:gdLst/>
            <a:ahLst/>
            <a:cxnLst/>
            <a:rect l="l" t="t" r="r" b="b"/>
            <a:pathLst>
              <a:path w="11842714" h="11842714">
                <a:moveTo>
                  <a:pt x="0" y="0"/>
                </a:moveTo>
                <a:lnTo>
                  <a:pt x="11842714" y="0"/>
                </a:lnTo>
                <a:lnTo>
                  <a:pt x="11842714" y="11842714"/>
                </a:lnTo>
                <a:lnTo>
                  <a:pt x="0" y="118427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00000">
            <a:off x="15171541" y="12095451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6344147" y="12274439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100000">
            <a:off x="14795156" y="12764100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060180" y="2481320"/>
            <a:ext cx="10167639" cy="7625730"/>
          </a:xfrm>
          <a:custGeom>
            <a:avLst/>
            <a:gdLst/>
            <a:ahLst/>
            <a:cxnLst/>
            <a:rect l="l" t="t" r="r" b="b"/>
            <a:pathLst>
              <a:path w="10167639" h="7625730">
                <a:moveTo>
                  <a:pt x="0" y="0"/>
                </a:moveTo>
                <a:lnTo>
                  <a:pt x="10167640" y="0"/>
                </a:lnTo>
                <a:lnTo>
                  <a:pt x="10167640" y="7625729"/>
                </a:lnTo>
                <a:lnTo>
                  <a:pt x="0" y="7625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47261" y="1422082"/>
            <a:ext cx="12993479" cy="953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81"/>
              </a:lnSpc>
            </a:pPr>
            <a:r>
              <a:rPr lang="en-US" sz="5558">
                <a:solidFill>
                  <a:srgbClr val="FFFFFF"/>
                </a:solidFill>
                <a:latin typeface="Roboto Bold"/>
              </a:rPr>
              <a:t>And what had to happen just happened...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50572" y="-931314"/>
            <a:ext cx="10688074" cy="11589400"/>
            <a:chOff x="0" y="0"/>
            <a:chExt cx="2814966" cy="30523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14966" cy="3052352"/>
            </a:xfrm>
            <a:custGeom>
              <a:avLst/>
              <a:gdLst/>
              <a:ahLst/>
              <a:cxnLst/>
              <a:rect l="l" t="t" r="r" b="b"/>
              <a:pathLst>
                <a:path w="2814966" h="3052352">
                  <a:moveTo>
                    <a:pt x="0" y="0"/>
                  </a:moveTo>
                  <a:lnTo>
                    <a:pt x="2814966" y="0"/>
                  </a:lnTo>
                  <a:lnTo>
                    <a:pt x="2814966" y="3052352"/>
                  </a:lnTo>
                  <a:lnTo>
                    <a:pt x="0" y="30523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100000">
            <a:off x="-1784959" y="11870230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100000">
            <a:off x="-536152" y="12228206"/>
            <a:ext cx="9512725" cy="224846"/>
          </a:xfrm>
          <a:custGeom>
            <a:avLst/>
            <a:gdLst/>
            <a:ahLst/>
            <a:cxnLst/>
            <a:rect l="l" t="t" r="r" b="b"/>
            <a:pathLst>
              <a:path w="9512725" h="224846">
                <a:moveTo>
                  <a:pt x="0" y="0"/>
                </a:moveTo>
                <a:lnTo>
                  <a:pt x="9512725" y="0"/>
                </a:lnTo>
                <a:lnTo>
                  <a:pt x="9512725" y="224846"/>
                </a:lnTo>
                <a:lnTo>
                  <a:pt x="0" y="224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381331" y="9285564"/>
            <a:ext cx="14044299" cy="331956"/>
          </a:xfrm>
          <a:custGeom>
            <a:avLst/>
            <a:gdLst/>
            <a:ahLst/>
            <a:cxnLst/>
            <a:rect l="l" t="t" r="r" b="b"/>
            <a:pathLst>
              <a:path w="14044299" h="331956">
                <a:moveTo>
                  <a:pt x="0" y="0"/>
                </a:moveTo>
                <a:lnTo>
                  <a:pt x="14044299" y="0"/>
                </a:lnTo>
                <a:lnTo>
                  <a:pt x="14044299" y="331956"/>
                </a:lnTo>
                <a:lnTo>
                  <a:pt x="0" y="331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71698" y="2551031"/>
            <a:ext cx="8672438" cy="5421463"/>
          </a:xfrm>
          <a:custGeom>
            <a:avLst/>
            <a:gdLst/>
            <a:ahLst/>
            <a:cxnLst/>
            <a:rect l="l" t="t" r="r" b="b"/>
            <a:pathLst>
              <a:path w="8672438" h="5421463">
                <a:moveTo>
                  <a:pt x="0" y="0"/>
                </a:moveTo>
                <a:lnTo>
                  <a:pt x="8672438" y="0"/>
                </a:lnTo>
                <a:lnTo>
                  <a:pt x="8672438" y="5421464"/>
                </a:lnTo>
                <a:lnTo>
                  <a:pt x="0" y="54214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19" b="-336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77459" y="2419867"/>
            <a:ext cx="6101263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920"/>
              </a:lnSpc>
              <a:spcBef>
                <a:spcPct val="0"/>
              </a:spcBef>
            </a:pPr>
            <a:r>
              <a:rPr lang="en-US" sz="6600">
                <a:solidFill>
                  <a:srgbClr val="18072B"/>
                </a:solidFill>
                <a:latin typeface="Roboto Bold"/>
              </a:rPr>
              <a:t>PatchGuard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18072B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7459" y="3447671"/>
            <a:ext cx="6101263" cy="775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18072B"/>
                </a:solidFill>
                <a:latin typeface="Kollektif"/>
              </a:rPr>
              <a:t>Aka Kernel Patch Protection (KPP)</a:t>
            </a: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18072B"/>
                </a:solidFill>
                <a:latin typeface="Kollektif"/>
              </a:rPr>
              <a:t>Included in 2005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7459" y="4384931"/>
            <a:ext cx="6101263" cy="4512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9"/>
              </a:lnSpc>
            </a:pPr>
            <a:r>
              <a:rPr lang="en-US" sz="4199">
                <a:solidFill>
                  <a:srgbClr val="18072B"/>
                </a:solidFill>
                <a:latin typeface="Kollektif"/>
              </a:rPr>
              <a:t>Randomly check integrity of kernel code mapped in memory</a:t>
            </a:r>
          </a:p>
          <a:p>
            <a:pPr>
              <a:lnSpc>
                <a:spcPts val="5879"/>
              </a:lnSpc>
            </a:pPr>
            <a:endParaRPr lang="en-US" sz="4199">
              <a:solidFill>
                <a:srgbClr val="18072B"/>
              </a:solidFill>
              <a:latin typeface="Kollektif"/>
            </a:endParaRPr>
          </a:p>
          <a:p>
            <a:pPr>
              <a:lnSpc>
                <a:spcPts val="5879"/>
              </a:lnSpc>
            </a:pPr>
            <a:r>
              <a:rPr lang="en-US" sz="4199">
                <a:solidFill>
                  <a:srgbClr val="18072B"/>
                </a:solidFill>
                <a:latin typeface="Kollektif"/>
              </a:rPr>
              <a:t>And If you do some modifications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52849" y="7737470"/>
            <a:ext cx="2884653" cy="152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99"/>
              </a:lnSpc>
            </a:pPr>
            <a:r>
              <a:rPr lang="en-US" sz="7999">
                <a:solidFill>
                  <a:srgbClr val="FF3131"/>
                </a:solidFill>
                <a:latin typeface="Kollektif Bold"/>
              </a:rPr>
              <a:t>BSOD</a:t>
            </a:r>
          </a:p>
        </p:txBody>
      </p:sp>
      <p:sp>
        <p:nvSpPr>
          <p:cNvPr id="17" name="AutoShape 17"/>
          <p:cNvSpPr/>
          <p:nvPr/>
        </p:nvSpPr>
        <p:spPr>
          <a:xfrm>
            <a:off x="4220210" y="8558952"/>
            <a:ext cx="80100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V="1">
            <a:off x="-7735161" y="-5892051"/>
            <a:ext cx="14581663" cy="18113867"/>
          </a:xfrm>
          <a:custGeom>
            <a:avLst/>
            <a:gdLst/>
            <a:ahLst/>
            <a:cxnLst/>
            <a:rect l="l" t="t" r="r" b="b"/>
            <a:pathLst>
              <a:path w="14581663" h="18113867">
                <a:moveTo>
                  <a:pt x="0" y="18113867"/>
                </a:moveTo>
                <a:lnTo>
                  <a:pt x="14581664" y="18113867"/>
                </a:lnTo>
                <a:lnTo>
                  <a:pt x="14581664" y="0"/>
                </a:lnTo>
                <a:lnTo>
                  <a:pt x="0" y="0"/>
                </a:lnTo>
                <a:lnTo>
                  <a:pt x="0" y="1811386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1464097" y="-2333643"/>
            <a:ext cx="14581663" cy="18113867"/>
          </a:xfrm>
          <a:custGeom>
            <a:avLst/>
            <a:gdLst/>
            <a:ahLst/>
            <a:cxnLst/>
            <a:rect l="l" t="t" r="r" b="b"/>
            <a:pathLst>
              <a:path w="14581663" h="18113867">
                <a:moveTo>
                  <a:pt x="0" y="18113868"/>
                </a:moveTo>
                <a:lnTo>
                  <a:pt x="14581663" y="18113868"/>
                </a:lnTo>
                <a:lnTo>
                  <a:pt x="14581663" y="0"/>
                </a:lnTo>
                <a:lnTo>
                  <a:pt x="0" y="0"/>
                </a:lnTo>
                <a:lnTo>
                  <a:pt x="0" y="1811386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479418" y="3832944"/>
            <a:ext cx="5132043" cy="4796031"/>
          </a:xfrm>
          <a:custGeom>
            <a:avLst/>
            <a:gdLst/>
            <a:ahLst/>
            <a:cxnLst/>
            <a:rect l="l" t="t" r="r" b="b"/>
            <a:pathLst>
              <a:path w="5132043" h="4796031">
                <a:moveTo>
                  <a:pt x="0" y="0"/>
                </a:moveTo>
                <a:lnTo>
                  <a:pt x="5132044" y="0"/>
                </a:lnTo>
                <a:lnTo>
                  <a:pt x="5132044" y="4796031"/>
                </a:lnTo>
                <a:lnTo>
                  <a:pt x="0" y="47960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665" b="-985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51965" y="2562634"/>
            <a:ext cx="8981195" cy="391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16"/>
              </a:lnSpc>
            </a:pPr>
            <a:r>
              <a:rPr lang="en-US" sz="5180">
                <a:solidFill>
                  <a:srgbClr val="FFFFFF"/>
                </a:solidFill>
                <a:latin typeface="Roboto Bold"/>
              </a:rPr>
              <a:t>Implementation of protections in User-Land </a:t>
            </a:r>
          </a:p>
          <a:p>
            <a:pPr>
              <a:lnSpc>
                <a:spcPts val="6216"/>
              </a:lnSpc>
            </a:pPr>
            <a:endParaRPr lang="en-US" sz="5180">
              <a:solidFill>
                <a:srgbClr val="FFFFFF"/>
              </a:solidFill>
              <a:latin typeface="Roboto Bold"/>
            </a:endParaRPr>
          </a:p>
          <a:p>
            <a:pPr>
              <a:lnSpc>
                <a:spcPts val="6216"/>
              </a:lnSpc>
            </a:pPr>
            <a:r>
              <a:rPr lang="en-US" sz="5180">
                <a:solidFill>
                  <a:srgbClr val="FFFFFF"/>
                </a:solidFill>
                <a:latin typeface="Roboto Bold"/>
              </a:rPr>
              <a:t>Use of the mechanisms offered by Microsoft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30930" y="7354877"/>
            <a:ext cx="7431146" cy="554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5"/>
              </a:lnSpc>
            </a:pPr>
            <a:r>
              <a:rPr lang="en-US" sz="3612">
                <a:solidFill>
                  <a:srgbClr val="FFFFFF"/>
                </a:solidFill>
                <a:latin typeface="Roboto Bold"/>
              </a:rPr>
              <a:t>And that's why it became shit...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43977" y="3379334"/>
            <a:ext cx="1222090" cy="1222090"/>
          </a:xfrm>
          <a:custGeom>
            <a:avLst/>
            <a:gdLst/>
            <a:ahLst/>
            <a:cxnLst/>
            <a:rect l="l" t="t" r="r" b="b"/>
            <a:pathLst>
              <a:path w="1222090" h="1222090">
                <a:moveTo>
                  <a:pt x="0" y="0"/>
                </a:moveTo>
                <a:lnTo>
                  <a:pt x="1222090" y="0"/>
                </a:lnTo>
                <a:lnTo>
                  <a:pt x="1222090" y="1222090"/>
                </a:lnTo>
                <a:lnTo>
                  <a:pt x="0" y="1222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2773" y="5182449"/>
            <a:ext cx="1222090" cy="1222090"/>
          </a:xfrm>
          <a:custGeom>
            <a:avLst/>
            <a:gdLst/>
            <a:ahLst/>
            <a:cxnLst/>
            <a:rect l="l" t="t" r="r" b="b"/>
            <a:pathLst>
              <a:path w="1222090" h="1222090">
                <a:moveTo>
                  <a:pt x="0" y="0"/>
                </a:moveTo>
                <a:lnTo>
                  <a:pt x="1222090" y="0"/>
                </a:lnTo>
                <a:lnTo>
                  <a:pt x="1222090" y="1222090"/>
                </a:lnTo>
                <a:lnTo>
                  <a:pt x="0" y="1222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926835" y="5601867"/>
            <a:ext cx="4873500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FFBD59"/>
                </a:solidFill>
                <a:latin typeface="Roboto Bold"/>
              </a:rPr>
              <a:t>DLL HOOKING</a:t>
            </a:r>
          </a:p>
        </p:txBody>
      </p:sp>
      <p:sp>
        <p:nvSpPr>
          <p:cNvPr id="5" name="Freeform 5"/>
          <p:cNvSpPr/>
          <p:nvPr/>
        </p:nvSpPr>
        <p:spPr>
          <a:xfrm>
            <a:off x="9548804" y="3379334"/>
            <a:ext cx="1222090" cy="1222090"/>
          </a:xfrm>
          <a:custGeom>
            <a:avLst/>
            <a:gdLst/>
            <a:ahLst/>
            <a:cxnLst/>
            <a:rect l="l" t="t" r="r" b="b"/>
            <a:pathLst>
              <a:path w="1222090" h="1222090">
                <a:moveTo>
                  <a:pt x="0" y="0"/>
                </a:moveTo>
                <a:lnTo>
                  <a:pt x="1222090" y="0"/>
                </a:lnTo>
                <a:lnTo>
                  <a:pt x="1222090" y="1222090"/>
                </a:lnTo>
                <a:lnTo>
                  <a:pt x="0" y="1222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48804" y="5243552"/>
            <a:ext cx="1222090" cy="1222090"/>
          </a:xfrm>
          <a:custGeom>
            <a:avLst/>
            <a:gdLst/>
            <a:ahLst/>
            <a:cxnLst/>
            <a:rect l="l" t="t" r="r" b="b"/>
            <a:pathLst>
              <a:path w="1222090" h="1222090">
                <a:moveTo>
                  <a:pt x="0" y="0"/>
                </a:moveTo>
                <a:lnTo>
                  <a:pt x="1222090" y="0"/>
                </a:lnTo>
                <a:lnTo>
                  <a:pt x="1222090" y="1222090"/>
                </a:lnTo>
                <a:lnTo>
                  <a:pt x="0" y="1222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192315" y="612415"/>
            <a:ext cx="559181" cy="296366"/>
          </a:xfrm>
          <a:custGeom>
            <a:avLst/>
            <a:gdLst/>
            <a:ahLst/>
            <a:cxnLst/>
            <a:rect l="l" t="t" r="r" b="b"/>
            <a:pathLst>
              <a:path w="559181" h="296366">
                <a:moveTo>
                  <a:pt x="0" y="0"/>
                </a:moveTo>
                <a:lnTo>
                  <a:pt x="559182" y="0"/>
                </a:lnTo>
                <a:lnTo>
                  <a:pt x="559182" y="296366"/>
                </a:lnTo>
                <a:lnTo>
                  <a:pt x="0" y="296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59746" y="760598"/>
            <a:ext cx="300896" cy="300896"/>
          </a:xfrm>
          <a:custGeom>
            <a:avLst/>
            <a:gdLst/>
            <a:ahLst/>
            <a:cxnLst/>
            <a:rect l="l" t="t" r="r" b="b"/>
            <a:pathLst>
              <a:path w="300896" h="300896">
                <a:moveTo>
                  <a:pt x="0" y="0"/>
                </a:moveTo>
                <a:lnTo>
                  <a:pt x="300896" y="0"/>
                </a:lnTo>
                <a:lnTo>
                  <a:pt x="300896" y="300895"/>
                </a:lnTo>
                <a:lnTo>
                  <a:pt x="0" y="300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843309" y="1268486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66899" y="7103817"/>
            <a:ext cx="1222090" cy="1222090"/>
          </a:xfrm>
          <a:custGeom>
            <a:avLst/>
            <a:gdLst/>
            <a:ahLst/>
            <a:cxnLst/>
            <a:rect l="l" t="t" r="r" b="b"/>
            <a:pathLst>
              <a:path w="1222090" h="1222090">
                <a:moveTo>
                  <a:pt x="0" y="0"/>
                </a:moveTo>
                <a:lnTo>
                  <a:pt x="1222089" y="0"/>
                </a:lnTo>
                <a:lnTo>
                  <a:pt x="1222089" y="1222090"/>
                </a:lnTo>
                <a:lnTo>
                  <a:pt x="0" y="1222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63338" y="6733593"/>
            <a:ext cx="3904826" cy="3184628"/>
          </a:xfrm>
          <a:custGeom>
            <a:avLst/>
            <a:gdLst/>
            <a:ahLst/>
            <a:cxnLst/>
            <a:rect l="l" t="t" r="r" b="b"/>
            <a:pathLst>
              <a:path w="3904826" h="3184628">
                <a:moveTo>
                  <a:pt x="0" y="0"/>
                </a:moveTo>
                <a:lnTo>
                  <a:pt x="3904826" y="0"/>
                </a:lnTo>
                <a:lnTo>
                  <a:pt x="3904826" y="3184628"/>
                </a:lnTo>
                <a:lnTo>
                  <a:pt x="0" y="3184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149" t="-7052" r="-5573" b="-1482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831292" y="7103817"/>
            <a:ext cx="1222090" cy="1222090"/>
          </a:xfrm>
          <a:custGeom>
            <a:avLst/>
            <a:gdLst/>
            <a:ahLst/>
            <a:cxnLst/>
            <a:rect l="l" t="t" r="r" b="b"/>
            <a:pathLst>
              <a:path w="1222090" h="1222090">
                <a:moveTo>
                  <a:pt x="0" y="0"/>
                </a:moveTo>
                <a:lnTo>
                  <a:pt x="1222089" y="0"/>
                </a:lnTo>
                <a:lnTo>
                  <a:pt x="1222089" y="1222090"/>
                </a:lnTo>
                <a:lnTo>
                  <a:pt x="0" y="1222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041720">
            <a:off x="15115842" y="4052930"/>
            <a:ext cx="2659617" cy="2738770"/>
          </a:xfrm>
          <a:custGeom>
            <a:avLst/>
            <a:gdLst/>
            <a:ahLst/>
            <a:cxnLst/>
            <a:rect l="l" t="t" r="r" b="b"/>
            <a:pathLst>
              <a:path w="2659617" h="2738770">
                <a:moveTo>
                  <a:pt x="0" y="429734"/>
                </a:moveTo>
                <a:lnTo>
                  <a:pt x="2210786" y="0"/>
                </a:lnTo>
                <a:lnTo>
                  <a:pt x="2659618" y="2309037"/>
                </a:lnTo>
                <a:lnTo>
                  <a:pt x="448831" y="2738770"/>
                </a:lnTo>
                <a:lnTo>
                  <a:pt x="0" y="429734"/>
                </a:lnTo>
                <a:close/>
              </a:path>
            </a:pathLst>
          </a:custGeom>
          <a:blipFill>
            <a:blip r:embed="rId11"/>
            <a:stretch>
              <a:fillRect l="-10024" t="-4163" r="-6369" b="-8865"/>
            </a:stretch>
          </a:blipFill>
        </p:spPr>
      </p:sp>
      <p:sp>
        <p:nvSpPr>
          <p:cNvPr id="14" name="Freeform 14"/>
          <p:cNvSpPr/>
          <p:nvPr/>
        </p:nvSpPr>
        <p:spPr>
          <a:xfrm rot="-4939913">
            <a:off x="13446201" y="5161197"/>
            <a:ext cx="757076" cy="2262999"/>
          </a:xfrm>
          <a:custGeom>
            <a:avLst/>
            <a:gdLst/>
            <a:ahLst/>
            <a:cxnLst/>
            <a:rect l="l" t="t" r="r" b="b"/>
            <a:pathLst>
              <a:path w="757076" h="2262999">
                <a:moveTo>
                  <a:pt x="0" y="0"/>
                </a:moveTo>
                <a:lnTo>
                  <a:pt x="757076" y="0"/>
                </a:lnTo>
                <a:lnTo>
                  <a:pt x="757076" y="2262999"/>
                </a:lnTo>
                <a:lnTo>
                  <a:pt x="0" y="22629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462773" y="3661290"/>
            <a:ext cx="1203294" cy="581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2"/>
              </a:lnSpc>
              <a:spcBef>
                <a:spcPct val="0"/>
              </a:spcBef>
            </a:pPr>
            <a:r>
              <a:rPr lang="en-US" sz="3337">
                <a:solidFill>
                  <a:srgbClr val="FFFFFF"/>
                </a:solidFill>
                <a:latin typeface="Roboto Bold"/>
              </a:rPr>
              <a:t>01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26835" y="3680340"/>
            <a:ext cx="3736180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FFFFFF"/>
                </a:solidFill>
                <a:latin typeface="Roboto Bold"/>
              </a:rPr>
              <a:t>YARA / SIGMA rules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62773" y="5468199"/>
            <a:ext cx="1203294" cy="581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2"/>
              </a:lnSpc>
              <a:spcBef>
                <a:spcPct val="0"/>
              </a:spcBef>
            </a:pPr>
            <a:r>
              <a:rPr lang="en-US" sz="3337">
                <a:solidFill>
                  <a:srgbClr val="FFFFFF"/>
                </a:solidFill>
                <a:latin typeface="Roboto Bold"/>
              </a:rPr>
              <a:t>03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67600" y="3661290"/>
            <a:ext cx="1203294" cy="581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2"/>
              </a:lnSpc>
              <a:spcBef>
                <a:spcPct val="0"/>
              </a:spcBef>
            </a:pPr>
            <a:r>
              <a:rPr lang="en-US" sz="3337">
                <a:solidFill>
                  <a:srgbClr val="FFFFFF"/>
                </a:solidFill>
                <a:latin typeface="Roboto Bold"/>
              </a:rPr>
              <a:t>02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26908" y="3680340"/>
            <a:ext cx="5490394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FFBD59"/>
                </a:solidFill>
                <a:latin typeface="Roboto Bold"/>
              </a:rPr>
              <a:t>ETW (Event Tracing for Windows)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567600" y="5582817"/>
            <a:ext cx="1203294" cy="581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2"/>
              </a:lnSpc>
              <a:spcBef>
                <a:spcPct val="0"/>
              </a:spcBef>
            </a:pPr>
            <a:r>
              <a:rPr lang="en-US" sz="3337">
                <a:solidFill>
                  <a:srgbClr val="FFFFFF"/>
                </a:solidFill>
                <a:latin typeface="Roboto Bold"/>
              </a:rPr>
              <a:t>04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09019" y="5601867"/>
            <a:ext cx="4873500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FFFFFF"/>
                </a:solidFill>
                <a:latin typeface="Roboto Bold"/>
              </a:rPr>
              <a:t>Kernel callbacks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0" y="1895559"/>
            <a:ext cx="18288000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>
                <a:solidFill>
                  <a:srgbClr val="FFFFFF"/>
                </a:solidFill>
                <a:latin typeface="Roboto Bold"/>
              </a:rPr>
              <a:t>EDRs protection mechanisms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35766" y="785950"/>
            <a:ext cx="3032398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9"/>
              </a:lnSpc>
            </a:pPr>
            <a:r>
              <a:rPr lang="en-US" sz="1699" spc="67">
                <a:solidFill>
                  <a:srgbClr val="FFFFFF"/>
                </a:solidFill>
                <a:latin typeface="Kollektif Bold"/>
              </a:rPr>
              <a:t>LEHACK - KERNEL PANIC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585694" y="7385773"/>
            <a:ext cx="1203294" cy="581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2"/>
              </a:lnSpc>
              <a:spcBef>
                <a:spcPct val="0"/>
              </a:spcBef>
            </a:pPr>
            <a:r>
              <a:rPr lang="en-US" sz="3337">
                <a:solidFill>
                  <a:srgbClr val="FFFFFF"/>
                </a:solidFill>
                <a:latin typeface="Roboto Bold"/>
              </a:rPr>
              <a:t>06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017476" y="7233532"/>
            <a:ext cx="5241824" cy="90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FFFFFF"/>
                </a:solidFill>
                <a:latin typeface="Roboto Bold"/>
              </a:rPr>
              <a:t>Other stuff (PPL, WMI Callbacks, IAT hooking, ELAM...)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850087" y="7385773"/>
            <a:ext cx="1203294" cy="581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2"/>
              </a:lnSpc>
              <a:spcBef>
                <a:spcPct val="0"/>
              </a:spcBef>
            </a:pPr>
            <a:r>
              <a:rPr lang="en-US" sz="3337">
                <a:solidFill>
                  <a:srgbClr val="FFFFFF"/>
                </a:solidFill>
                <a:latin typeface="Roboto Bold"/>
              </a:rPr>
              <a:t>05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214885" y="7462132"/>
            <a:ext cx="5241824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FFBD59"/>
                </a:solidFill>
                <a:latin typeface="Roboto Bold"/>
              </a:rPr>
              <a:t>Minifilters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824739" y="7233532"/>
            <a:ext cx="5241824" cy="90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>
                <a:solidFill>
                  <a:srgbClr val="FFBD59"/>
                </a:solidFill>
                <a:latin typeface="Roboto Bold"/>
              </a:rPr>
              <a:t>PPL</a:t>
            </a:r>
          </a:p>
          <a:p>
            <a:pPr>
              <a:lnSpc>
                <a:spcPts val="3639"/>
              </a:lnSpc>
              <a:spcBef>
                <a:spcPct val="0"/>
              </a:spcBef>
            </a:pPr>
            <a:endParaRPr lang="en-US" sz="2599">
              <a:solidFill>
                <a:srgbClr val="FFBD59"/>
              </a:solidFill>
              <a:latin typeface="Roboto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4930020" y="6435926"/>
            <a:ext cx="3031261" cy="727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Open Sans"/>
              </a:rPr>
              <a:t>this guy explains it better than me</a:t>
            </a:r>
          </a:p>
        </p:txBody>
      </p:sp>
      <p:sp>
        <p:nvSpPr>
          <p:cNvPr id="30" name="TextBox 30"/>
          <p:cNvSpPr txBox="1"/>
          <p:nvPr/>
        </p:nvSpPr>
        <p:spPr>
          <a:xfrm rot="887269">
            <a:off x="16333817" y="4104416"/>
            <a:ext cx="1857879" cy="624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6"/>
              </a:lnSpc>
            </a:pPr>
            <a:r>
              <a:rPr lang="en-US" sz="1819">
                <a:solidFill>
                  <a:srgbClr val="FFFFFF"/>
                </a:solidFill>
                <a:latin typeface="Open Sans Extra Bold"/>
              </a:rPr>
              <a:t>Aurélien Chalot</a:t>
            </a:r>
          </a:p>
          <a:p>
            <a:pPr algn="ctr">
              <a:lnSpc>
                <a:spcPts val="2546"/>
              </a:lnSpc>
            </a:pPr>
            <a:r>
              <a:rPr lang="en-US" sz="1819">
                <a:solidFill>
                  <a:srgbClr val="FFFFFF"/>
                </a:solidFill>
                <a:latin typeface="Open Sans Extra Bold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789</Words>
  <Application>Microsoft Office PowerPoint</Application>
  <PresentationFormat>Personnalisé</PresentationFormat>
  <Paragraphs>191</Paragraphs>
  <Slides>35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9" baseType="lpstr">
      <vt:lpstr>Public Sans Bold</vt:lpstr>
      <vt:lpstr>Arimo</vt:lpstr>
      <vt:lpstr>Roboto Bold</vt:lpstr>
      <vt:lpstr>Arial</vt:lpstr>
      <vt:lpstr>Open Sans Light Bold</vt:lpstr>
      <vt:lpstr>Kollektif Bold</vt:lpstr>
      <vt:lpstr>Roboto</vt:lpstr>
      <vt:lpstr>Open Sans Bold</vt:lpstr>
      <vt:lpstr>Kollektif</vt:lpstr>
      <vt:lpstr>Arimo Bold</vt:lpstr>
      <vt:lpstr>Open Sans</vt:lpstr>
      <vt:lpstr>Open Sans Extra Bold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PROCESSUS</dc:title>
  <cp:lastModifiedBy>Processus</cp:lastModifiedBy>
  <cp:revision>11</cp:revision>
  <dcterms:created xsi:type="dcterms:W3CDTF">2006-08-16T00:00:00Z</dcterms:created>
  <dcterms:modified xsi:type="dcterms:W3CDTF">2023-07-01T16:03:21Z</dcterms:modified>
  <dc:identifier>DAFlUXKemts</dc:identifier>
</cp:coreProperties>
</file>