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8288000" cy="10287000"/>
  <p:notesSz cx="6858000" cy="9144000"/>
  <p:embeddedFontLst>
    <p:embeddedFont>
      <p:font typeface="Arimo" panose="020B0604020202020204" charset="0"/>
      <p:regular r:id="rId39"/>
    </p:embeddedFont>
    <p:embeddedFont>
      <p:font typeface="Barbra" panose="020B0604020202020204" charset="0"/>
      <p:regular r:id="rId40"/>
    </p:embeddedFont>
    <p:embeddedFont>
      <p:font typeface="Colo Pro" panose="020B0604020202020204" charset="0"/>
      <p:regular r:id="rId41"/>
    </p:embeddedFont>
    <p:embeddedFont>
      <p:font typeface="Edo" panose="020B0604020202020204" charset="0"/>
      <p:regular r:id="rId42"/>
    </p:embeddedFont>
    <p:embeddedFont>
      <p:font typeface="Janmeid" charset="0"/>
      <p:regular r:id="rId43"/>
    </p:embeddedFont>
    <p:embeddedFont>
      <p:font typeface="Montserrat" panose="00000500000000000000" pitchFamily="2" charset="0"/>
      <p:regular r:id="rId44"/>
    </p:embeddedFont>
    <p:embeddedFont>
      <p:font typeface="Montserrat Bold" panose="00000800000000000000" charset="0"/>
      <p:regular r:id="rId45"/>
    </p:embeddedFont>
    <p:embeddedFont>
      <p:font typeface="Noot" charset="-79"/>
      <p:regular r:id="rId46"/>
    </p:embeddedFont>
    <p:embeddedFont>
      <p:font typeface="Open Sans 1" panose="020B0604020202020204" charset="0"/>
      <p:regular r:id="rId47"/>
    </p:embeddedFont>
    <p:embeddedFont>
      <p:font typeface="Open Sans 2" panose="020B0604020202020204" charset="0"/>
      <p:regular r:id="rId48"/>
    </p:embeddedFont>
    <p:embeddedFont>
      <p:font typeface="Open Sans 2 Bold" panose="020B0604020202020204" charset="0"/>
      <p:regular r:id="rId49"/>
    </p:embeddedFont>
    <p:embeddedFont>
      <p:font typeface="Open Sans 2 Bold Italics" panose="020B0604020202020204" charset="0"/>
      <p:regular r:id="rId50"/>
    </p:embeddedFont>
    <p:embeddedFont>
      <p:font typeface="Quotes Script" panose="020B0604020202020204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53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ter-process_communication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-319905" y="1219200"/>
            <a:ext cx="16230600" cy="601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7"/>
              </a:lnSpc>
            </a:pPr>
            <a:r>
              <a:rPr lang="en-US" sz="1151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TAKE YOUR REVENGE ON THIS FUCKING EDR</a:t>
            </a:r>
          </a:p>
          <a:p>
            <a:pPr algn="ctr">
              <a:lnSpc>
                <a:spcPts val="11747"/>
              </a:lnSpc>
            </a:pPr>
            <a:endParaRPr lang="en-US" sz="11516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6321132" y="6758777"/>
            <a:ext cx="2948526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5" name="Group 5"/>
          <p:cNvGrpSpPr/>
          <p:nvPr/>
        </p:nvGrpSpPr>
        <p:grpSpPr>
          <a:xfrm>
            <a:off x="332676" y="9092315"/>
            <a:ext cx="859444" cy="85944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Freeform 7"/>
          <p:cNvSpPr/>
          <p:nvPr/>
        </p:nvSpPr>
        <p:spPr>
          <a:xfrm>
            <a:off x="10094892" y="4261166"/>
            <a:ext cx="11768159" cy="6619590"/>
          </a:xfrm>
          <a:custGeom>
            <a:avLst/>
            <a:gdLst/>
            <a:ahLst/>
            <a:cxnLst/>
            <a:rect l="l" t="t" r="r" b="b"/>
            <a:pathLst>
              <a:path w="11768159" h="6619590">
                <a:moveTo>
                  <a:pt x="0" y="0"/>
                </a:moveTo>
                <a:lnTo>
                  <a:pt x="11768159" y="0"/>
                </a:lnTo>
                <a:lnTo>
                  <a:pt x="11768159" y="6619589"/>
                </a:lnTo>
                <a:lnTo>
                  <a:pt x="0" y="66195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3727023" y="7542385"/>
            <a:ext cx="8136745" cy="92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spc="143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2024</a:t>
            </a:r>
          </a:p>
          <a:p>
            <a:pPr algn="ctr">
              <a:lnSpc>
                <a:spcPts val="2519"/>
              </a:lnSpc>
            </a:pPr>
            <a:endParaRPr lang="en-US" sz="1799" spc="1439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spc="143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PROCESSUS THIEF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80955" y="0"/>
            <a:ext cx="9707045" cy="10287000"/>
            <a:chOff x="0" y="0"/>
            <a:chExt cx="25565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56588" cy="2709333"/>
            </a:xfrm>
            <a:custGeom>
              <a:avLst/>
              <a:gdLst/>
              <a:ahLst/>
              <a:cxnLst/>
              <a:rect l="l" t="t" r="r" b="b"/>
              <a:pathLst>
                <a:path w="2556588" h="2709333">
                  <a:moveTo>
                    <a:pt x="0" y="0"/>
                  </a:moveTo>
                  <a:lnTo>
                    <a:pt x="2556588" y="0"/>
                  </a:lnTo>
                  <a:lnTo>
                    <a:pt x="2556588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5658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987298" y="-165520"/>
            <a:ext cx="6894359" cy="5691699"/>
          </a:xfrm>
          <a:custGeom>
            <a:avLst/>
            <a:gdLst/>
            <a:ahLst/>
            <a:cxnLst/>
            <a:rect l="l" t="t" r="r" b="b"/>
            <a:pathLst>
              <a:path w="6894359" h="5691699">
                <a:moveTo>
                  <a:pt x="0" y="0"/>
                </a:moveTo>
                <a:lnTo>
                  <a:pt x="6894359" y="0"/>
                </a:lnTo>
                <a:lnTo>
                  <a:pt x="6894359" y="5691699"/>
                </a:lnTo>
                <a:lnTo>
                  <a:pt x="0" y="56916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8816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9610976" y="5342890"/>
            <a:ext cx="8196873" cy="5088667"/>
          </a:xfrm>
          <a:custGeom>
            <a:avLst/>
            <a:gdLst/>
            <a:ahLst/>
            <a:cxnLst/>
            <a:rect l="l" t="t" r="r" b="b"/>
            <a:pathLst>
              <a:path w="8196873" h="5088667">
                <a:moveTo>
                  <a:pt x="0" y="0"/>
                </a:moveTo>
                <a:lnTo>
                  <a:pt x="8196873" y="0"/>
                </a:lnTo>
                <a:lnTo>
                  <a:pt x="8196873" y="5088667"/>
                </a:lnTo>
                <a:lnTo>
                  <a:pt x="0" y="50886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006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420225" y="267098"/>
            <a:ext cx="7404303" cy="376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4 :</a:t>
            </a:r>
          </a:p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Stay away from memory protection changes</a:t>
            </a:r>
          </a:p>
          <a:p>
            <a:pPr algn="l">
              <a:lnSpc>
                <a:spcPts val="5977"/>
              </a:lnSpc>
            </a:pPr>
            <a:endParaRPr lang="en-US" sz="5337">
              <a:solidFill>
                <a:srgbClr val="1F20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3831134"/>
            <a:ext cx="8718423" cy="2135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8"/>
              </a:lnSpc>
            </a:pPr>
            <a:endParaRPr/>
          </a:p>
          <a:p>
            <a:pPr algn="ctr">
              <a:lnSpc>
                <a:spcPts val="3628"/>
              </a:lnSpc>
            </a:pPr>
            <a:r>
              <a:rPr lang="en-US" sz="2591">
                <a:solidFill>
                  <a:srgbClr val="1F202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“A return address to ntdll.dll region, but stack originating from RX region is a 100% anomaly with zero chances of being a false positive.”</a:t>
            </a:r>
          </a:p>
          <a:p>
            <a:pPr algn="ctr">
              <a:lnSpc>
                <a:spcPts val="2455"/>
              </a:lnSpc>
            </a:pPr>
            <a:r>
              <a:rPr lang="en-US" sz="1753">
                <a:solidFill>
                  <a:srgbClr val="1F2020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Chetan Nayak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6913" y="6601377"/>
            <a:ext cx="6524598" cy="293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6"/>
              </a:lnSpc>
            </a:pPr>
            <a:r>
              <a:rPr lang="en-US" sz="2400" spc="139">
                <a:solidFill>
                  <a:srgbClr val="1F2020"/>
                </a:solidFill>
                <a:latin typeface="Open Sans 2"/>
                <a:ea typeface="Open Sans 2"/>
                <a:cs typeface="Open Sans 2"/>
                <a:sym typeface="Open Sans 2"/>
              </a:rPr>
              <a:t>A callback function executes another functions within the caller function. </a:t>
            </a:r>
          </a:p>
          <a:p>
            <a:pPr algn="ctr">
              <a:lnSpc>
                <a:spcPts val="3936"/>
              </a:lnSpc>
            </a:pPr>
            <a:r>
              <a:rPr lang="en-US" sz="2400" spc="139">
                <a:solidFill>
                  <a:srgbClr val="1F2020"/>
                </a:solidFill>
                <a:latin typeface="Open Sans 2"/>
                <a:ea typeface="Open Sans 2"/>
                <a:cs typeface="Open Sans 2"/>
                <a:sym typeface="Open Sans 2"/>
              </a:rPr>
              <a:t>But the callback function is executed in the same thread as the caller thread. </a:t>
            </a:r>
          </a:p>
          <a:p>
            <a:pPr algn="ctr">
              <a:lnSpc>
                <a:spcPts val="3936"/>
              </a:lnSpc>
            </a:pPr>
            <a:r>
              <a:rPr lang="en-US" sz="2400" spc="139">
                <a:solidFill>
                  <a:srgbClr val="1F2020"/>
                </a:solidFill>
                <a:latin typeface="Open Sans 2"/>
                <a:ea typeface="Open Sans 2"/>
                <a:cs typeface="Open Sans 2"/>
                <a:sym typeface="Open Sans 2"/>
              </a:rPr>
              <a:t>So the caller can read the callback function result from its memory 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755517" y="0"/>
            <a:ext cx="34875703" cy="1902718"/>
            <a:chOff x="0" y="0"/>
            <a:chExt cx="9185370" cy="5011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85370" cy="501127"/>
            </a:xfrm>
            <a:custGeom>
              <a:avLst/>
              <a:gdLst/>
              <a:ahLst/>
              <a:cxnLst/>
              <a:rect l="l" t="t" r="r" b="b"/>
              <a:pathLst>
                <a:path w="9185370" h="501127">
                  <a:moveTo>
                    <a:pt x="0" y="0"/>
                  </a:moveTo>
                  <a:lnTo>
                    <a:pt x="9185370" y="0"/>
                  </a:lnTo>
                  <a:lnTo>
                    <a:pt x="9185370" y="501127"/>
                  </a:lnTo>
                  <a:lnTo>
                    <a:pt x="0" y="501127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185370" cy="548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78605" y="1642744"/>
            <a:ext cx="14730790" cy="8957212"/>
          </a:xfrm>
          <a:custGeom>
            <a:avLst/>
            <a:gdLst/>
            <a:ahLst/>
            <a:cxnLst/>
            <a:rect l="l" t="t" r="r" b="b"/>
            <a:pathLst>
              <a:path w="14730790" h="8957212">
                <a:moveTo>
                  <a:pt x="0" y="0"/>
                </a:moveTo>
                <a:lnTo>
                  <a:pt x="14730790" y="0"/>
                </a:lnTo>
                <a:lnTo>
                  <a:pt x="14730790" y="8957212"/>
                </a:lnTo>
                <a:lnTo>
                  <a:pt x="0" y="8957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969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6057965" y="2424384"/>
            <a:ext cx="887201" cy="339947"/>
            <a:chOff x="0" y="0"/>
            <a:chExt cx="233666" cy="895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3666" cy="89533"/>
            </a:xfrm>
            <a:custGeom>
              <a:avLst/>
              <a:gdLst/>
              <a:ahLst/>
              <a:cxnLst/>
              <a:rect l="l" t="t" r="r" b="b"/>
              <a:pathLst>
                <a:path w="233666" h="89533">
                  <a:moveTo>
                    <a:pt x="0" y="0"/>
                  </a:moveTo>
                  <a:lnTo>
                    <a:pt x="233666" y="0"/>
                  </a:lnTo>
                  <a:lnTo>
                    <a:pt x="233666" y="89533"/>
                  </a:lnTo>
                  <a:lnTo>
                    <a:pt x="0" y="89533"/>
                  </a:lnTo>
                  <a:close/>
                </a:path>
              </a:pathLst>
            </a:custGeom>
            <a:solidFill>
              <a:srgbClr val="FFF0F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33666" cy="1371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257602" y="7781846"/>
            <a:ext cx="10207899" cy="1476454"/>
          </a:xfrm>
          <a:custGeom>
            <a:avLst/>
            <a:gdLst/>
            <a:ahLst/>
            <a:cxnLst/>
            <a:rect l="l" t="t" r="r" b="b"/>
            <a:pathLst>
              <a:path w="10207899" h="1476454">
                <a:moveTo>
                  <a:pt x="0" y="0"/>
                </a:moveTo>
                <a:lnTo>
                  <a:pt x="10207899" y="0"/>
                </a:lnTo>
                <a:lnTo>
                  <a:pt x="10207899" y="1476454"/>
                </a:lnTo>
                <a:lnTo>
                  <a:pt x="0" y="1476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420225" y="267098"/>
            <a:ext cx="17233204" cy="2264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4 :</a:t>
            </a:r>
          </a:p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Stay away from memory protection changes</a:t>
            </a:r>
          </a:p>
          <a:p>
            <a:pPr algn="l">
              <a:lnSpc>
                <a:spcPts val="5977"/>
              </a:lnSpc>
            </a:pPr>
            <a:endParaRPr lang="en-US" sz="5337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020910" y="2374931"/>
            <a:ext cx="961311" cy="363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ntdll.dll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755517" y="0"/>
            <a:ext cx="34875703" cy="1902718"/>
            <a:chOff x="0" y="0"/>
            <a:chExt cx="9185370" cy="5011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85370" cy="501127"/>
            </a:xfrm>
            <a:custGeom>
              <a:avLst/>
              <a:gdLst/>
              <a:ahLst/>
              <a:cxnLst/>
              <a:rect l="l" t="t" r="r" b="b"/>
              <a:pathLst>
                <a:path w="9185370" h="501127">
                  <a:moveTo>
                    <a:pt x="0" y="0"/>
                  </a:moveTo>
                  <a:lnTo>
                    <a:pt x="9185370" y="0"/>
                  </a:lnTo>
                  <a:lnTo>
                    <a:pt x="9185370" y="501127"/>
                  </a:lnTo>
                  <a:lnTo>
                    <a:pt x="0" y="501127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185370" cy="548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42914" y="3654459"/>
            <a:ext cx="11645827" cy="5192659"/>
          </a:xfrm>
          <a:custGeom>
            <a:avLst/>
            <a:gdLst/>
            <a:ahLst/>
            <a:cxnLst/>
            <a:rect l="l" t="t" r="r" b="b"/>
            <a:pathLst>
              <a:path w="11645827" h="5192659">
                <a:moveTo>
                  <a:pt x="0" y="0"/>
                </a:moveTo>
                <a:lnTo>
                  <a:pt x="11645827" y="0"/>
                </a:lnTo>
                <a:lnTo>
                  <a:pt x="11645827" y="5192660"/>
                </a:lnTo>
                <a:lnTo>
                  <a:pt x="0" y="51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420225" y="267098"/>
            <a:ext cx="17233204" cy="2264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4 :</a:t>
            </a:r>
          </a:p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Stay away from memory protection changes</a:t>
            </a:r>
          </a:p>
          <a:p>
            <a:pPr algn="l">
              <a:lnSpc>
                <a:spcPts val="5977"/>
              </a:lnSpc>
            </a:pPr>
            <a:endParaRPr lang="en-US" sz="5337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0378" y="4623099"/>
            <a:ext cx="6030513" cy="4224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PoolParty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“A collection of fully-undetectable process injection techniques abusing Windows Thread Pools. Presented at Black Hat EU 2023” </a:t>
            </a:r>
          </a:p>
          <a:p>
            <a:pPr algn="ctr">
              <a:lnSpc>
                <a:spcPts val="3780"/>
              </a:lnSpc>
            </a:pPr>
            <a:endParaRPr lang="en-US" sz="270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0225" y="2964506"/>
            <a:ext cx="4887044" cy="625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Want to learn more 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76771" y="0"/>
            <a:ext cx="7485018" cy="12529820"/>
            <a:chOff x="0" y="0"/>
            <a:chExt cx="1971363" cy="33000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71363" cy="3300035"/>
            </a:xfrm>
            <a:custGeom>
              <a:avLst/>
              <a:gdLst/>
              <a:ahLst/>
              <a:cxnLst/>
              <a:rect l="l" t="t" r="r" b="b"/>
              <a:pathLst>
                <a:path w="1971363" h="3300035">
                  <a:moveTo>
                    <a:pt x="0" y="0"/>
                  </a:moveTo>
                  <a:lnTo>
                    <a:pt x="1971363" y="0"/>
                  </a:lnTo>
                  <a:lnTo>
                    <a:pt x="1971363" y="3300035"/>
                  </a:lnTo>
                  <a:lnTo>
                    <a:pt x="0" y="3300035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71363" cy="33476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1287595" y="3983040"/>
            <a:ext cx="1893306" cy="0"/>
          </a:xfrm>
          <a:prstGeom prst="line">
            <a:avLst/>
          </a:prstGeom>
          <a:ln w="228600" cap="flat">
            <a:solidFill>
              <a:srgbClr val="FF313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0702104" y="5483862"/>
            <a:ext cx="7659685" cy="5159782"/>
          </a:xfrm>
          <a:custGeom>
            <a:avLst/>
            <a:gdLst/>
            <a:ahLst/>
            <a:cxnLst/>
            <a:rect l="l" t="t" r="r" b="b"/>
            <a:pathLst>
              <a:path w="7659685" h="5159782">
                <a:moveTo>
                  <a:pt x="0" y="0"/>
                </a:moveTo>
                <a:lnTo>
                  <a:pt x="7659684" y="0"/>
                </a:lnTo>
                <a:lnTo>
                  <a:pt x="7659684" y="5159781"/>
                </a:lnTo>
                <a:lnTo>
                  <a:pt x="0" y="5159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420225" y="267098"/>
            <a:ext cx="9145553" cy="30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5 :</a:t>
            </a:r>
          </a:p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Asynchronous execution is sometimes better</a:t>
            </a:r>
          </a:p>
          <a:p>
            <a:pPr algn="l">
              <a:lnSpc>
                <a:spcPts val="5977"/>
              </a:lnSpc>
            </a:pPr>
            <a:endParaRPr lang="en-US" sz="5337">
              <a:solidFill>
                <a:srgbClr val="1F20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02147" y="3216644"/>
            <a:ext cx="9275246" cy="658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F2020"/>
                </a:solidFill>
                <a:latin typeface="Open Sans 2"/>
                <a:ea typeface="Open Sans 2"/>
                <a:cs typeface="Open Sans 2"/>
                <a:sym typeface="Open Sans 2"/>
              </a:rPr>
              <a:t>APC functions execute independently/asynchronously in the context of an existing thread 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1F2020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F2020"/>
                </a:solidFill>
                <a:latin typeface="Open Sans 2"/>
                <a:ea typeface="Open Sans 2"/>
                <a:cs typeface="Open Sans 2"/>
                <a:sym typeface="Open Sans 2"/>
              </a:rPr>
              <a:t>Thread must be in an alertable state (waiting for a CallBack to happen like Sleep or WaitForSingleObject) to run user-mode APC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1F2020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F2020"/>
                </a:solidFill>
                <a:latin typeface="Open Sans 2"/>
                <a:ea typeface="Open Sans 2"/>
                <a:cs typeface="Open Sans 2"/>
                <a:sym typeface="Open Sans 2"/>
              </a:rPr>
              <a:t>In a suspended state, the main thread of a process is in alertable state ;)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1F202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287595" y="705261"/>
            <a:ext cx="6663370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Queueing APC requires a handle with full RWX privileges on the target process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168760" y="2977518"/>
            <a:ext cx="4782205" cy="194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FF313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It can be suspicious to allocate RWX memory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18543" y="8956041"/>
            <a:ext cx="2441319" cy="57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Arrested for RWX memory allocation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39924" y="0"/>
            <a:ext cx="5148076" cy="10287000"/>
            <a:chOff x="0" y="0"/>
            <a:chExt cx="135587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872" cy="2709333"/>
            </a:xfrm>
            <a:custGeom>
              <a:avLst/>
              <a:gdLst/>
              <a:ahLst/>
              <a:cxnLst/>
              <a:rect l="l" t="t" r="r" b="b"/>
              <a:pathLst>
                <a:path w="1355872" h="2709333">
                  <a:moveTo>
                    <a:pt x="0" y="0"/>
                  </a:moveTo>
                  <a:lnTo>
                    <a:pt x="1355872" y="0"/>
                  </a:lnTo>
                  <a:lnTo>
                    <a:pt x="135587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55872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565778" y="1082305"/>
            <a:ext cx="11321411" cy="8122391"/>
          </a:xfrm>
          <a:custGeom>
            <a:avLst/>
            <a:gdLst/>
            <a:ahLst/>
            <a:cxnLst/>
            <a:rect l="l" t="t" r="r" b="b"/>
            <a:pathLst>
              <a:path w="11321411" h="8122391">
                <a:moveTo>
                  <a:pt x="0" y="0"/>
                </a:moveTo>
                <a:lnTo>
                  <a:pt x="11321411" y="0"/>
                </a:lnTo>
                <a:lnTo>
                  <a:pt x="11321411" y="8122390"/>
                </a:lnTo>
                <a:lnTo>
                  <a:pt x="0" y="8122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420225" y="267098"/>
            <a:ext cx="9145553" cy="226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6 : </a:t>
            </a:r>
          </a:p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Named pipes </a:t>
            </a:r>
          </a:p>
          <a:p>
            <a:pPr algn="l">
              <a:lnSpc>
                <a:spcPts val="5977"/>
              </a:lnSpc>
            </a:pPr>
            <a:endParaRPr lang="en-US" sz="5337">
              <a:solidFill>
                <a:srgbClr val="1F20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60139" y="2849308"/>
            <a:ext cx="8413475" cy="658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F2020"/>
                </a:solidFill>
                <a:latin typeface="Open Sans 2"/>
                <a:ea typeface="Open Sans 2"/>
                <a:cs typeface="Open Sans 2"/>
                <a:sym typeface="Open Sans 2"/>
              </a:rPr>
              <a:t>Pipes are one of the methods of </a:t>
            </a:r>
            <a:r>
              <a:rPr lang="en-US" sz="3399" u="sng">
                <a:solidFill>
                  <a:srgbClr val="1F2020"/>
                </a:solidFill>
                <a:latin typeface="Open Sans 2"/>
                <a:ea typeface="Open Sans 2"/>
                <a:cs typeface="Open Sans 2"/>
                <a:sym typeface="Open Sans 2"/>
                <a:hlinkClick r:id="rId3" tooltip="https://en.wikipedia.org/wiki/Inter-process_communication"/>
              </a:rPr>
              <a:t>inter-process communication</a:t>
            </a:r>
            <a:r>
              <a:rPr lang="en-US" sz="3399">
                <a:solidFill>
                  <a:srgbClr val="1F2020"/>
                </a:solidFill>
                <a:latin typeface="Open Sans 2"/>
                <a:ea typeface="Open Sans 2"/>
                <a:cs typeface="Open Sans 2"/>
                <a:sym typeface="Open Sans 2"/>
              </a:rPr>
              <a:t> (IPC)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1F2020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F2020"/>
                </a:solidFill>
                <a:latin typeface="Open Sans 2"/>
                <a:ea typeface="Open Sans 2"/>
                <a:cs typeface="Open Sans 2"/>
                <a:sym typeface="Open Sans 2"/>
              </a:rPr>
              <a:t>Every pipe is placed in the root directory of the named pipe filesystem (NPFS), mounted under the special path \\.\pipe\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1F2020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F2020"/>
                </a:solidFill>
                <a:latin typeface="Open Sans 2"/>
                <a:ea typeface="Open Sans 2"/>
                <a:cs typeface="Open Sans 2"/>
                <a:sym typeface="Open Sans 2"/>
              </a:rPr>
              <a:t>Pipes permit communication over network or between User-land and Kernel-land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1F202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476516" cy="10287000"/>
            <a:chOff x="0" y="0"/>
            <a:chExt cx="144237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2375" cy="2709333"/>
            </a:xfrm>
            <a:custGeom>
              <a:avLst/>
              <a:gdLst/>
              <a:ahLst/>
              <a:cxnLst/>
              <a:rect l="l" t="t" r="r" b="b"/>
              <a:pathLst>
                <a:path w="1442375" h="2709333">
                  <a:moveTo>
                    <a:pt x="0" y="0"/>
                  </a:moveTo>
                  <a:lnTo>
                    <a:pt x="1442375" y="0"/>
                  </a:lnTo>
                  <a:lnTo>
                    <a:pt x="1442375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442375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298711" y="0"/>
            <a:ext cx="13162225" cy="10458485"/>
          </a:xfrm>
          <a:custGeom>
            <a:avLst/>
            <a:gdLst/>
            <a:ahLst/>
            <a:cxnLst/>
            <a:rect l="l" t="t" r="r" b="b"/>
            <a:pathLst>
              <a:path w="13162225" h="10458485">
                <a:moveTo>
                  <a:pt x="0" y="0"/>
                </a:moveTo>
                <a:lnTo>
                  <a:pt x="13162224" y="0"/>
                </a:lnTo>
                <a:lnTo>
                  <a:pt x="13162224" y="10458485"/>
                </a:lnTo>
                <a:lnTo>
                  <a:pt x="0" y="104584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5298711" y="5825044"/>
            <a:ext cx="8728948" cy="5826573"/>
          </a:xfrm>
          <a:custGeom>
            <a:avLst/>
            <a:gdLst/>
            <a:ahLst/>
            <a:cxnLst/>
            <a:rect l="l" t="t" r="r" b="b"/>
            <a:pathLst>
              <a:path w="8728948" h="5826573">
                <a:moveTo>
                  <a:pt x="0" y="0"/>
                </a:moveTo>
                <a:lnTo>
                  <a:pt x="8728948" y="0"/>
                </a:lnTo>
                <a:lnTo>
                  <a:pt x="8728948" y="5826572"/>
                </a:lnTo>
                <a:lnTo>
                  <a:pt x="0" y="5826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420225" y="267098"/>
            <a:ext cx="5056291" cy="226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6 : named pipes </a:t>
            </a:r>
          </a:p>
          <a:p>
            <a:pPr algn="l">
              <a:lnSpc>
                <a:spcPts val="5977"/>
              </a:lnSpc>
            </a:pPr>
            <a:endParaRPr lang="en-US" sz="5337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92700" y="3571635"/>
            <a:ext cx="3891116" cy="478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Stealthier than TCP connections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Admin access not required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Supports duplex communication </a:t>
            </a:r>
          </a:p>
        </p:txBody>
      </p:sp>
      <p:sp>
        <p:nvSpPr>
          <p:cNvPr id="9" name="TextBox 9"/>
          <p:cNvSpPr txBox="1"/>
          <p:nvPr/>
        </p:nvSpPr>
        <p:spPr>
          <a:xfrm rot="-461616">
            <a:off x="6057816" y="6199424"/>
            <a:ext cx="3852402" cy="1399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5715" spc="-85">
                <a:solidFill>
                  <a:srgbClr val="FFFFFF"/>
                </a:solidFill>
                <a:latin typeface="Edo"/>
                <a:ea typeface="Edo"/>
                <a:cs typeface="Edo"/>
                <a:sym typeface="Edo"/>
              </a:rPr>
              <a:t>YOU CAN’T SEE ME NOW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4249" y="0"/>
            <a:ext cx="7553751" cy="10287000"/>
            <a:chOff x="0" y="0"/>
            <a:chExt cx="198946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9465" cy="2709333"/>
            </a:xfrm>
            <a:custGeom>
              <a:avLst/>
              <a:gdLst/>
              <a:ahLst/>
              <a:cxnLst/>
              <a:rect l="l" t="t" r="r" b="b"/>
              <a:pathLst>
                <a:path w="1989465" h="2709333">
                  <a:moveTo>
                    <a:pt x="0" y="0"/>
                  </a:moveTo>
                  <a:lnTo>
                    <a:pt x="1989465" y="0"/>
                  </a:lnTo>
                  <a:lnTo>
                    <a:pt x="1989465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89465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729957" y="0"/>
            <a:ext cx="11558043" cy="8400950"/>
          </a:xfrm>
          <a:custGeom>
            <a:avLst/>
            <a:gdLst/>
            <a:ahLst/>
            <a:cxnLst/>
            <a:rect l="l" t="t" r="r" b="b"/>
            <a:pathLst>
              <a:path w="11558043" h="8400950">
                <a:moveTo>
                  <a:pt x="0" y="0"/>
                </a:moveTo>
                <a:lnTo>
                  <a:pt x="11558043" y="0"/>
                </a:lnTo>
                <a:lnTo>
                  <a:pt x="11558043" y="8400950"/>
                </a:lnTo>
                <a:lnTo>
                  <a:pt x="0" y="8400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8400950"/>
            <a:ext cx="18288000" cy="1886050"/>
          </a:xfrm>
          <a:custGeom>
            <a:avLst/>
            <a:gdLst/>
            <a:ahLst/>
            <a:cxnLst/>
            <a:rect l="l" t="t" r="r" b="b"/>
            <a:pathLst>
              <a:path w="18288000" h="1886050">
                <a:moveTo>
                  <a:pt x="0" y="0"/>
                </a:moveTo>
                <a:lnTo>
                  <a:pt x="18288000" y="0"/>
                </a:lnTo>
                <a:lnTo>
                  <a:pt x="18288000" y="1886050"/>
                </a:lnTo>
                <a:lnTo>
                  <a:pt x="0" y="1886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20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420225" y="267098"/>
            <a:ext cx="4992397" cy="226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6 : named pipes </a:t>
            </a:r>
          </a:p>
          <a:p>
            <a:pPr algn="l">
              <a:lnSpc>
                <a:spcPts val="5977"/>
              </a:lnSpc>
            </a:pPr>
            <a:endParaRPr lang="en-US" sz="5337">
              <a:solidFill>
                <a:srgbClr val="1F20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74719" y="4111973"/>
            <a:ext cx="4337902" cy="198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6"/>
              </a:lnSpc>
            </a:pPr>
            <a:r>
              <a:rPr lang="en-US" sz="379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The technique can also be used for lateralisation !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08657" y="0"/>
            <a:ext cx="5079343" cy="10287000"/>
            <a:chOff x="0" y="0"/>
            <a:chExt cx="133776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7769" cy="2709333"/>
            </a:xfrm>
            <a:custGeom>
              <a:avLst/>
              <a:gdLst/>
              <a:ahLst/>
              <a:cxnLst/>
              <a:rect l="l" t="t" r="r" b="b"/>
              <a:pathLst>
                <a:path w="1337769" h="2709333">
                  <a:moveTo>
                    <a:pt x="0" y="0"/>
                  </a:moveTo>
                  <a:lnTo>
                    <a:pt x="1337769" y="0"/>
                  </a:lnTo>
                  <a:lnTo>
                    <a:pt x="133776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3776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0776" y="6056430"/>
            <a:ext cx="17546449" cy="4037716"/>
          </a:xfrm>
          <a:custGeom>
            <a:avLst/>
            <a:gdLst/>
            <a:ahLst/>
            <a:cxnLst/>
            <a:rect l="l" t="t" r="r" b="b"/>
            <a:pathLst>
              <a:path w="17546449" h="4037716">
                <a:moveTo>
                  <a:pt x="0" y="0"/>
                </a:moveTo>
                <a:lnTo>
                  <a:pt x="17546448" y="0"/>
                </a:lnTo>
                <a:lnTo>
                  <a:pt x="17546448" y="4037716"/>
                </a:lnTo>
                <a:lnTo>
                  <a:pt x="0" y="4037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854767" y="2074502"/>
            <a:ext cx="11535627" cy="3981928"/>
          </a:xfrm>
          <a:custGeom>
            <a:avLst/>
            <a:gdLst/>
            <a:ahLst/>
            <a:cxnLst/>
            <a:rect l="l" t="t" r="r" b="b"/>
            <a:pathLst>
              <a:path w="11535627" h="3981928">
                <a:moveTo>
                  <a:pt x="0" y="0"/>
                </a:moveTo>
                <a:lnTo>
                  <a:pt x="11535627" y="0"/>
                </a:lnTo>
                <a:lnTo>
                  <a:pt x="11535627" y="3981928"/>
                </a:lnTo>
                <a:lnTo>
                  <a:pt x="0" y="39819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420225" y="267098"/>
            <a:ext cx="12573471" cy="226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7 :</a:t>
            </a:r>
          </a:p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Command-line Argument Spoofing </a:t>
            </a:r>
          </a:p>
          <a:p>
            <a:pPr algn="l">
              <a:lnSpc>
                <a:spcPts val="5977"/>
              </a:lnSpc>
            </a:pPr>
            <a:endParaRPr lang="en-US" sz="5337">
              <a:solidFill>
                <a:srgbClr val="1F20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15317" y="2454715"/>
            <a:ext cx="4266023" cy="265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6"/>
              </a:lnSpc>
            </a:pPr>
            <a:r>
              <a:rPr lang="en-US" sz="379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Shows spoofed arguments in Sysmon/Process Hacker/EDR logs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4249" y="0"/>
            <a:ext cx="7553751" cy="10287000"/>
            <a:chOff x="0" y="0"/>
            <a:chExt cx="198946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9465" cy="2709333"/>
            </a:xfrm>
            <a:custGeom>
              <a:avLst/>
              <a:gdLst/>
              <a:ahLst/>
              <a:cxnLst/>
              <a:rect l="l" t="t" r="r" b="b"/>
              <a:pathLst>
                <a:path w="1989465" h="2709333">
                  <a:moveTo>
                    <a:pt x="0" y="0"/>
                  </a:moveTo>
                  <a:lnTo>
                    <a:pt x="1989465" y="0"/>
                  </a:lnTo>
                  <a:lnTo>
                    <a:pt x="1989465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89465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70476" y="2970198"/>
            <a:ext cx="9705549" cy="6288102"/>
          </a:xfrm>
          <a:custGeom>
            <a:avLst/>
            <a:gdLst/>
            <a:ahLst/>
            <a:cxnLst/>
            <a:rect l="l" t="t" r="r" b="b"/>
            <a:pathLst>
              <a:path w="9705549" h="6288102">
                <a:moveTo>
                  <a:pt x="0" y="0"/>
                </a:moveTo>
                <a:lnTo>
                  <a:pt x="9705549" y="0"/>
                </a:lnTo>
                <a:lnTo>
                  <a:pt x="9705549" y="6288102"/>
                </a:lnTo>
                <a:lnTo>
                  <a:pt x="0" y="628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420225" y="267098"/>
            <a:ext cx="7143519" cy="30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8 :</a:t>
            </a:r>
          </a:p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Microsoft Process Mitigation Policy </a:t>
            </a:r>
          </a:p>
          <a:p>
            <a:pPr algn="l">
              <a:lnSpc>
                <a:spcPts val="5977"/>
              </a:lnSpc>
            </a:pPr>
            <a:endParaRPr lang="en-US" sz="5337">
              <a:solidFill>
                <a:srgbClr val="1F20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301287" y="3458417"/>
            <a:ext cx="6419675" cy="265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6"/>
              </a:lnSpc>
            </a:pPr>
            <a:r>
              <a:rPr lang="en-US" sz="379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Process Mitigation policy prevents non-Microsoft signed DLLs from loading into a process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68208" y="9410700"/>
            <a:ext cx="5910084" cy="406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Normal process with an injected DLL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59846" y="2797545"/>
            <a:ext cx="13049215" cy="5150134"/>
          </a:xfrm>
          <a:custGeom>
            <a:avLst/>
            <a:gdLst/>
            <a:ahLst/>
            <a:cxnLst/>
            <a:rect l="l" t="t" r="r" b="b"/>
            <a:pathLst>
              <a:path w="13049215" h="5150134">
                <a:moveTo>
                  <a:pt x="0" y="0"/>
                </a:moveTo>
                <a:lnTo>
                  <a:pt x="13049216" y="0"/>
                </a:lnTo>
                <a:lnTo>
                  <a:pt x="13049216" y="5150134"/>
                </a:lnTo>
                <a:lnTo>
                  <a:pt x="0" y="5150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" name="Group 2"/>
          <p:cNvGrpSpPr/>
          <p:nvPr/>
        </p:nvGrpSpPr>
        <p:grpSpPr>
          <a:xfrm>
            <a:off x="10734249" y="0"/>
            <a:ext cx="7553751" cy="10287000"/>
            <a:chOff x="0" y="0"/>
            <a:chExt cx="198946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9465" cy="2709333"/>
            </a:xfrm>
            <a:custGeom>
              <a:avLst/>
              <a:gdLst/>
              <a:ahLst/>
              <a:cxnLst/>
              <a:rect l="l" t="t" r="r" b="b"/>
              <a:pathLst>
                <a:path w="1989465" h="2709333">
                  <a:moveTo>
                    <a:pt x="0" y="0"/>
                  </a:moveTo>
                  <a:lnTo>
                    <a:pt x="1989465" y="0"/>
                  </a:lnTo>
                  <a:lnTo>
                    <a:pt x="1989465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89465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516455" y="5375929"/>
            <a:ext cx="8510637" cy="5143500"/>
          </a:xfrm>
          <a:custGeom>
            <a:avLst/>
            <a:gdLst/>
            <a:ahLst/>
            <a:cxnLst/>
            <a:rect l="l" t="t" r="r" b="b"/>
            <a:pathLst>
              <a:path w="8510637" h="5143500">
                <a:moveTo>
                  <a:pt x="0" y="0"/>
                </a:moveTo>
                <a:lnTo>
                  <a:pt x="8510636" y="0"/>
                </a:lnTo>
                <a:lnTo>
                  <a:pt x="851063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420225" y="267098"/>
            <a:ext cx="9714375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77"/>
              </a:lnSpc>
            </a:pPr>
            <a:r>
              <a:rPr lang="en-US" sz="5337" dirty="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8 :</a:t>
            </a:r>
          </a:p>
          <a:p>
            <a:pPr algn="l">
              <a:lnSpc>
                <a:spcPts val="5977"/>
              </a:lnSpc>
            </a:pPr>
            <a:r>
              <a:rPr lang="en-US" sz="5337" dirty="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Microsoft Process Mitigation Policy </a:t>
            </a:r>
          </a:p>
          <a:p>
            <a:pPr algn="l">
              <a:lnSpc>
                <a:spcPts val="5977"/>
              </a:lnSpc>
            </a:pPr>
            <a:endParaRPr lang="en-US" sz="5337" dirty="0">
              <a:solidFill>
                <a:srgbClr val="1F20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01171" y="8554954"/>
            <a:ext cx="8342829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1F2020"/>
                </a:solidFill>
                <a:latin typeface="Open Sans 2"/>
                <a:ea typeface="Open Sans 2"/>
                <a:cs typeface="Open Sans 2"/>
                <a:sym typeface="Open Sans 2"/>
              </a:rPr>
              <a:t>With a restricted policy, detection DLL is not injected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555530" y="749084"/>
            <a:ext cx="5911188" cy="1002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2913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Most EDR’s dll are signed today, but sometimes AV or EDR don’t...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99716"/>
            <a:chOff x="0" y="0"/>
            <a:chExt cx="4816593" cy="9217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21736"/>
            </a:xfrm>
            <a:custGeom>
              <a:avLst/>
              <a:gdLst/>
              <a:ahLst/>
              <a:cxnLst/>
              <a:rect l="l" t="t" r="r" b="b"/>
              <a:pathLst>
                <a:path w="4816592" h="921736">
                  <a:moveTo>
                    <a:pt x="0" y="0"/>
                  </a:moveTo>
                  <a:lnTo>
                    <a:pt x="4816592" y="0"/>
                  </a:lnTo>
                  <a:lnTo>
                    <a:pt x="4816592" y="921736"/>
                  </a:lnTo>
                  <a:lnTo>
                    <a:pt x="0" y="921736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969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650183" y="7133328"/>
            <a:ext cx="7107287" cy="3690322"/>
          </a:xfrm>
          <a:custGeom>
            <a:avLst/>
            <a:gdLst/>
            <a:ahLst/>
            <a:cxnLst/>
            <a:rect l="l" t="t" r="r" b="b"/>
            <a:pathLst>
              <a:path w="7107287" h="3690322">
                <a:moveTo>
                  <a:pt x="0" y="0"/>
                </a:moveTo>
                <a:lnTo>
                  <a:pt x="7107288" y="0"/>
                </a:lnTo>
                <a:lnTo>
                  <a:pt x="7107288" y="3690323"/>
                </a:lnTo>
                <a:lnTo>
                  <a:pt x="0" y="36903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0" y="1749858"/>
            <a:ext cx="6313507" cy="6288845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223" r="223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AutoShape 9"/>
          <p:cNvSpPr/>
          <p:nvPr/>
        </p:nvSpPr>
        <p:spPr>
          <a:xfrm>
            <a:off x="7669737" y="6459692"/>
            <a:ext cx="2948526" cy="0"/>
          </a:xfrm>
          <a:prstGeom prst="line">
            <a:avLst/>
          </a:prstGeom>
          <a:ln w="19050" cap="flat">
            <a:solidFill>
              <a:srgbClr val="305A7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054409" y="1749858"/>
            <a:ext cx="6233591" cy="6209241"/>
            <a:chOff x="0" y="0"/>
            <a:chExt cx="6502400" cy="6477000"/>
          </a:xfrm>
        </p:grpSpPr>
        <p:sp>
          <p:nvSpPr>
            <p:cNvPr id="11" name="Freeform 1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7265" t="-15427" r="-48094" b="-1613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052262" y="2258924"/>
            <a:ext cx="4303131" cy="893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7"/>
              </a:lnSpc>
            </a:pPr>
            <a:r>
              <a:rPr lang="en-US" sz="622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Processus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2104" y="417860"/>
            <a:ext cx="9936159" cy="101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8"/>
              </a:lnSpc>
            </a:pPr>
            <a:r>
              <a:rPr lang="en-US" sz="751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WHO IS THAT GUY 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67404" y="4085601"/>
            <a:ext cx="5746527" cy="771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CAT LOVE EXPERT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69737" y="5428381"/>
            <a:ext cx="2948526" cy="694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14"/>
              </a:lnSpc>
            </a:pPr>
            <a:r>
              <a:rPr lang="en-US" sz="201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And sometimes I do some cyber stuff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164261" cy="10643940"/>
            <a:chOff x="0" y="0"/>
            <a:chExt cx="1886884" cy="28033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86884" cy="2803342"/>
            </a:xfrm>
            <a:custGeom>
              <a:avLst/>
              <a:gdLst/>
              <a:ahLst/>
              <a:cxnLst/>
              <a:rect l="l" t="t" r="r" b="b"/>
              <a:pathLst>
                <a:path w="1886884" h="2803342">
                  <a:moveTo>
                    <a:pt x="0" y="0"/>
                  </a:moveTo>
                  <a:lnTo>
                    <a:pt x="1886884" y="0"/>
                  </a:lnTo>
                  <a:lnTo>
                    <a:pt x="1886884" y="2803342"/>
                  </a:lnTo>
                  <a:lnTo>
                    <a:pt x="0" y="2803342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86884" cy="2850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862020" y="2598110"/>
            <a:ext cx="9900931" cy="5974700"/>
          </a:xfrm>
          <a:custGeom>
            <a:avLst/>
            <a:gdLst/>
            <a:ahLst/>
            <a:cxnLst/>
            <a:rect l="l" t="t" r="r" b="b"/>
            <a:pathLst>
              <a:path w="9900931" h="5974700">
                <a:moveTo>
                  <a:pt x="0" y="0"/>
                </a:moveTo>
                <a:lnTo>
                  <a:pt x="9900931" y="0"/>
                </a:lnTo>
                <a:lnTo>
                  <a:pt x="9900931" y="5974700"/>
                </a:lnTo>
                <a:lnTo>
                  <a:pt x="0" y="5974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6540974"/>
            <a:ext cx="6154448" cy="4102965"/>
          </a:xfrm>
          <a:custGeom>
            <a:avLst/>
            <a:gdLst/>
            <a:ahLst/>
            <a:cxnLst/>
            <a:rect l="l" t="t" r="r" b="b"/>
            <a:pathLst>
              <a:path w="6154448" h="4102965">
                <a:moveTo>
                  <a:pt x="0" y="0"/>
                </a:moveTo>
                <a:lnTo>
                  <a:pt x="6154448" y="0"/>
                </a:lnTo>
                <a:lnTo>
                  <a:pt x="6154448" y="4102966"/>
                </a:lnTo>
                <a:lnTo>
                  <a:pt x="0" y="4102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420225" y="267098"/>
            <a:ext cx="7143519" cy="3016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8 :</a:t>
            </a:r>
          </a:p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Microsoft Process Mitigation Policy </a:t>
            </a:r>
          </a:p>
          <a:p>
            <a:pPr algn="l">
              <a:lnSpc>
                <a:spcPts val="5977"/>
              </a:lnSpc>
            </a:pPr>
            <a:endParaRPr lang="en-US" sz="5337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2618" y="4244378"/>
            <a:ext cx="6159025" cy="126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2"/>
              </a:lnSpc>
            </a:pPr>
            <a:r>
              <a:rPr lang="en-US" sz="3658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Don’t forget the anti-botnet protection !!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16173"/>
            <a:ext cx="18288000" cy="3967895"/>
            <a:chOff x="0" y="0"/>
            <a:chExt cx="4816593" cy="1045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45042"/>
            </a:xfrm>
            <a:custGeom>
              <a:avLst/>
              <a:gdLst/>
              <a:ahLst/>
              <a:cxnLst/>
              <a:rect l="l" t="t" r="r" b="b"/>
              <a:pathLst>
                <a:path w="4816592" h="1045042">
                  <a:moveTo>
                    <a:pt x="0" y="0"/>
                  </a:moveTo>
                  <a:lnTo>
                    <a:pt x="4816592" y="0"/>
                  </a:lnTo>
                  <a:lnTo>
                    <a:pt x="4816592" y="1045042"/>
                  </a:lnTo>
                  <a:lnTo>
                    <a:pt x="0" y="1045042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092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40595" y="332351"/>
            <a:ext cx="12330652" cy="1520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6"/>
              </a:lnSpc>
            </a:pPr>
            <a:r>
              <a:rPr lang="en-US" sz="53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9 : </a:t>
            </a:r>
          </a:p>
          <a:p>
            <a:pPr algn="l">
              <a:lnSpc>
                <a:spcPts val="5936"/>
              </a:lnSpc>
            </a:pPr>
            <a:r>
              <a:rPr lang="en-US" sz="53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Don’t try to mix techniques !</a:t>
            </a:r>
          </a:p>
        </p:txBody>
      </p:sp>
      <p:sp>
        <p:nvSpPr>
          <p:cNvPr id="6" name="TextBox 6"/>
          <p:cNvSpPr txBox="1"/>
          <p:nvPr/>
        </p:nvSpPr>
        <p:spPr>
          <a:xfrm rot="179988">
            <a:off x="10118033" y="2738375"/>
            <a:ext cx="7305260" cy="2587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4"/>
              </a:lnSpc>
            </a:pPr>
            <a:r>
              <a:rPr lang="en-US" sz="11672" spc="-350">
                <a:solidFill>
                  <a:srgbClr val="FF7828"/>
                </a:solidFill>
                <a:latin typeface="Edo"/>
                <a:ea typeface="Edo"/>
                <a:cs typeface="Edo"/>
                <a:sym typeface="Edo"/>
              </a:rPr>
              <a:t>INDIRECT SYSCALLS</a:t>
            </a:r>
          </a:p>
        </p:txBody>
      </p:sp>
      <p:sp>
        <p:nvSpPr>
          <p:cNvPr id="7" name="TextBox 7"/>
          <p:cNvSpPr txBox="1"/>
          <p:nvPr/>
        </p:nvSpPr>
        <p:spPr>
          <a:xfrm rot="-481339">
            <a:off x="581699" y="7845833"/>
            <a:ext cx="4366412" cy="1928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2"/>
              </a:lnSpc>
            </a:pPr>
            <a:r>
              <a:rPr lang="en-US" sz="7948" spc="-119">
                <a:solidFill>
                  <a:srgbClr val="FFFFFF"/>
                </a:solidFill>
                <a:latin typeface="Janmeid"/>
                <a:ea typeface="Janmeid"/>
                <a:cs typeface="Janmeid"/>
                <a:sym typeface="Janmeid"/>
              </a:rPr>
              <a:t>PPID SPOOFING</a:t>
            </a:r>
          </a:p>
        </p:txBody>
      </p:sp>
      <p:sp>
        <p:nvSpPr>
          <p:cNvPr id="8" name="TextBox 8"/>
          <p:cNvSpPr txBox="1"/>
          <p:nvPr/>
        </p:nvSpPr>
        <p:spPr>
          <a:xfrm rot="1236242">
            <a:off x="11632813" y="6024304"/>
            <a:ext cx="5873447" cy="2801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0"/>
              </a:lnSpc>
              <a:spcBef>
                <a:spcPct val="0"/>
              </a:spcBef>
            </a:pPr>
            <a:r>
              <a:rPr lang="en-US" sz="7993">
                <a:solidFill>
                  <a:srgbClr val="5E17EB"/>
                </a:solidFill>
                <a:latin typeface="Colo Pro"/>
                <a:ea typeface="Colo Pro"/>
                <a:cs typeface="Colo Pro"/>
                <a:sym typeface="Colo Pro"/>
              </a:rPr>
              <a:t>EARLY BIRD INJECTION</a:t>
            </a:r>
          </a:p>
        </p:txBody>
      </p:sp>
      <p:sp>
        <p:nvSpPr>
          <p:cNvPr id="9" name="TextBox 9"/>
          <p:cNvSpPr txBox="1"/>
          <p:nvPr/>
        </p:nvSpPr>
        <p:spPr>
          <a:xfrm rot="486612">
            <a:off x="5267414" y="8094726"/>
            <a:ext cx="8309052" cy="1317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24"/>
              </a:lnSpc>
            </a:pPr>
            <a:r>
              <a:rPr lang="en-US" sz="9224">
                <a:solidFill>
                  <a:srgbClr val="FF3131"/>
                </a:solidFill>
                <a:latin typeface="Barbra"/>
                <a:ea typeface="Barbra"/>
                <a:cs typeface="Barbra"/>
                <a:sym typeface="Barbra"/>
              </a:rPr>
              <a:t>PERUN’S FART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0595" y="2770059"/>
            <a:ext cx="9241562" cy="434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More techniques :</a:t>
            </a:r>
          </a:p>
          <a:p>
            <a:pPr algn="l">
              <a:lnSpc>
                <a:spcPts val="4760"/>
              </a:lnSpc>
            </a:pPr>
            <a:endParaRPr lang="en-US" sz="340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734069" lvl="1" indent="-367035" algn="l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More possibility of detection</a:t>
            </a:r>
          </a:p>
          <a:p>
            <a:pPr marL="734069" lvl="1" indent="-367035" algn="l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More Machine Learning detection</a:t>
            </a:r>
          </a:p>
          <a:p>
            <a:pPr algn="l">
              <a:lnSpc>
                <a:spcPts val="4760"/>
              </a:lnSpc>
            </a:pPr>
            <a:endParaRPr lang="en-US" sz="340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5460"/>
              </a:lnSpc>
            </a:pPr>
            <a:r>
              <a:rPr lang="en-US" sz="3900" u="sng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FOCUS </a:t>
            </a:r>
            <a:r>
              <a:rPr lang="en-US" sz="39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on a specific technique and act as legitimately as possible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950183"/>
            <a:ext cx="18288000" cy="2693756"/>
            <a:chOff x="0" y="0"/>
            <a:chExt cx="4816593" cy="709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09467"/>
            </a:xfrm>
            <a:custGeom>
              <a:avLst/>
              <a:gdLst/>
              <a:ahLst/>
              <a:cxnLst/>
              <a:rect l="l" t="t" r="r" b="b"/>
              <a:pathLst>
                <a:path w="4816592" h="709467">
                  <a:moveTo>
                    <a:pt x="0" y="0"/>
                  </a:moveTo>
                  <a:lnTo>
                    <a:pt x="4816592" y="0"/>
                  </a:lnTo>
                  <a:lnTo>
                    <a:pt x="4816592" y="709467"/>
                  </a:lnTo>
                  <a:lnTo>
                    <a:pt x="0" y="709467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757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20625" y="5959722"/>
            <a:ext cx="9467375" cy="5160258"/>
          </a:xfrm>
          <a:custGeom>
            <a:avLst/>
            <a:gdLst/>
            <a:ahLst/>
            <a:cxnLst/>
            <a:rect l="l" t="t" r="r" b="b"/>
            <a:pathLst>
              <a:path w="9467375" h="5160258">
                <a:moveTo>
                  <a:pt x="0" y="0"/>
                </a:moveTo>
                <a:lnTo>
                  <a:pt x="9467375" y="0"/>
                </a:lnTo>
                <a:lnTo>
                  <a:pt x="9467375" y="5160257"/>
                </a:lnTo>
                <a:lnTo>
                  <a:pt x="0" y="5160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427075" y="2184793"/>
            <a:ext cx="17433850" cy="3443185"/>
          </a:xfrm>
          <a:custGeom>
            <a:avLst/>
            <a:gdLst/>
            <a:ahLst/>
            <a:cxnLst/>
            <a:rect l="l" t="t" r="r" b="b"/>
            <a:pathLst>
              <a:path w="17433850" h="3443185">
                <a:moveTo>
                  <a:pt x="0" y="0"/>
                </a:moveTo>
                <a:lnTo>
                  <a:pt x="17433850" y="0"/>
                </a:lnTo>
                <a:lnTo>
                  <a:pt x="17433850" y="3443185"/>
                </a:lnTo>
                <a:lnTo>
                  <a:pt x="0" y="3443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440595" y="332351"/>
            <a:ext cx="8435749" cy="1520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6"/>
              </a:lnSpc>
            </a:pPr>
            <a:r>
              <a:rPr lang="en-US" sz="53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10 : </a:t>
            </a:r>
          </a:p>
          <a:p>
            <a:pPr algn="l">
              <a:lnSpc>
                <a:spcPts val="5936"/>
              </a:lnSpc>
            </a:pPr>
            <a:r>
              <a:rPr lang="en-US" sz="53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PROTECT YOUR C2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2997" y="5902572"/>
            <a:ext cx="8876344" cy="106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1F2020"/>
                </a:solidFill>
                <a:latin typeface="Open Sans 2"/>
                <a:ea typeface="Open Sans 2"/>
                <a:cs typeface="Open Sans 2"/>
                <a:sym typeface="Open Sans 2"/>
              </a:rPr>
              <a:t>GitHub devtunnel, Google Drive, Azure FrontDoor, AWS CloudFront...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950183"/>
            <a:ext cx="18288000" cy="2693756"/>
            <a:chOff x="0" y="0"/>
            <a:chExt cx="4816593" cy="709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09467"/>
            </a:xfrm>
            <a:custGeom>
              <a:avLst/>
              <a:gdLst/>
              <a:ahLst/>
              <a:cxnLst/>
              <a:rect l="l" t="t" r="r" b="b"/>
              <a:pathLst>
                <a:path w="4816592" h="709467">
                  <a:moveTo>
                    <a:pt x="0" y="0"/>
                  </a:moveTo>
                  <a:lnTo>
                    <a:pt x="4816592" y="0"/>
                  </a:lnTo>
                  <a:lnTo>
                    <a:pt x="4816592" y="709467"/>
                  </a:lnTo>
                  <a:lnTo>
                    <a:pt x="0" y="709467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757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4401" y="2224264"/>
            <a:ext cx="17639198" cy="7034036"/>
          </a:xfrm>
          <a:custGeom>
            <a:avLst/>
            <a:gdLst/>
            <a:ahLst/>
            <a:cxnLst/>
            <a:rect l="l" t="t" r="r" b="b"/>
            <a:pathLst>
              <a:path w="17639198" h="7034036">
                <a:moveTo>
                  <a:pt x="0" y="0"/>
                </a:moveTo>
                <a:lnTo>
                  <a:pt x="17639198" y="0"/>
                </a:lnTo>
                <a:lnTo>
                  <a:pt x="17639198" y="7034036"/>
                </a:lnTo>
                <a:lnTo>
                  <a:pt x="0" y="703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8527137" y="294251"/>
            <a:ext cx="9436462" cy="5002952"/>
          </a:xfrm>
          <a:custGeom>
            <a:avLst/>
            <a:gdLst/>
            <a:ahLst/>
            <a:cxnLst/>
            <a:rect l="l" t="t" r="r" b="b"/>
            <a:pathLst>
              <a:path w="9436462" h="5002952">
                <a:moveTo>
                  <a:pt x="0" y="0"/>
                </a:moveTo>
                <a:lnTo>
                  <a:pt x="9436462" y="0"/>
                </a:lnTo>
                <a:lnTo>
                  <a:pt x="9436462" y="5002952"/>
                </a:lnTo>
                <a:lnTo>
                  <a:pt x="0" y="5002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440595" y="332351"/>
            <a:ext cx="8435749" cy="1520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6"/>
              </a:lnSpc>
            </a:pPr>
            <a:r>
              <a:rPr lang="en-US" sz="53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10 : </a:t>
            </a:r>
          </a:p>
          <a:p>
            <a:pPr algn="l">
              <a:lnSpc>
                <a:spcPts val="5936"/>
              </a:lnSpc>
            </a:pPr>
            <a:r>
              <a:rPr lang="en-US" sz="53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PROTECT YOUR C2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950183"/>
            <a:ext cx="18288000" cy="2693756"/>
            <a:chOff x="0" y="0"/>
            <a:chExt cx="4816593" cy="709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09467"/>
            </a:xfrm>
            <a:custGeom>
              <a:avLst/>
              <a:gdLst/>
              <a:ahLst/>
              <a:cxnLst/>
              <a:rect l="l" t="t" r="r" b="b"/>
              <a:pathLst>
                <a:path w="4816592" h="709467">
                  <a:moveTo>
                    <a:pt x="0" y="0"/>
                  </a:moveTo>
                  <a:lnTo>
                    <a:pt x="4816592" y="0"/>
                  </a:lnTo>
                  <a:lnTo>
                    <a:pt x="4816592" y="709467"/>
                  </a:lnTo>
                  <a:lnTo>
                    <a:pt x="0" y="709467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757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75489" y="1853049"/>
            <a:ext cx="13937023" cy="8362214"/>
          </a:xfrm>
          <a:custGeom>
            <a:avLst/>
            <a:gdLst/>
            <a:ahLst/>
            <a:cxnLst/>
            <a:rect l="l" t="t" r="r" b="b"/>
            <a:pathLst>
              <a:path w="13937023" h="8362214">
                <a:moveTo>
                  <a:pt x="0" y="0"/>
                </a:moveTo>
                <a:lnTo>
                  <a:pt x="13937022" y="0"/>
                </a:lnTo>
                <a:lnTo>
                  <a:pt x="13937022" y="8362214"/>
                </a:lnTo>
                <a:lnTo>
                  <a:pt x="0" y="83622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440595" y="332351"/>
            <a:ext cx="8435749" cy="1520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6"/>
              </a:lnSpc>
            </a:pPr>
            <a:r>
              <a:rPr lang="en-US" sz="53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10 : </a:t>
            </a:r>
          </a:p>
          <a:p>
            <a:pPr algn="l">
              <a:lnSpc>
                <a:spcPts val="5936"/>
              </a:lnSpc>
            </a:pPr>
            <a:r>
              <a:rPr lang="en-US" sz="53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PROTECT YOUR C2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785771"/>
            <a:ext cx="18288000" cy="3967895"/>
            <a:chOff x="0" y="0"/>
            <a:chExt cx="4816593" cy="1045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45042"/>
            </a:xfrm>
            <a:custGeom>
              <a:avLst/>
              <a:gdLst/>
              <a:ahLst/>
              <a:cxnLst/>
              <a:rect l="l" t="t" r="r" b="b"/>
              <a:pathLst>
                <a:path w="4816592" h="1045042">
                  <a:moveTo>
                    <a:pt x="0" y="0"/>
                  </a:moveTo>
                  <a:lnTo>
                    <a:pt x="4816592" y="0"/>
                  </a:lnTo>
                  <a:lnTo>
                    <a:pt x="4816592" y="1045042"/>
                  </a:lnTo>
                  <a:lnTo>
                    <a:pt x="0" y="1045042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092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7661" y="3479263"/>
            <a:ext cx="9489272" cy="6290456"/>
          </a:xfrm>
          <a:custGeom>
            <a:avLst/>
            <a:gdLst/>
            <a:ahLst/>
            <a:cxnLst/>
            <a:rect l="l" t="t" r="r" b="b"/>
            <a:pathLst>
              <a:path w="9489272" h="6290456">
                <a:moveTo>
                  <a:pt x="0" y="0"/>
                </a:moveTo>
                <a:lnTo>
                  <a:pt x="9489273" y="0"/>
                </a:lnTo>
                <a:lnTo>
                  <a:pt x="9489273" y="6290456"/>
                </a:lnTo>
                <a:lnTo>
                  <a:pt x="0" y="6290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8578009" y="474291"/>
            <a:ext cx="9709991" cy="9295428"/>
          </a:xfrm>
          <a:custGeom>
            <a:avLst/>
            <a:gdLst/>
            <a:ahLst/>
            <a:cxnLst/>
            <a:rect l="l" t="t" r="r" b="b"/>
            <a:pathLst>
              <a:path w="9709991" h="9295428">
                <a:moveTo>
                  <a:pt x="0" y="0"/>
                </a:moveTo>
                <a:lnTo>
                  <a:pt x="9709991" y="0"/>
                </a:lnTo>
                <a:lnTo>
                  <a:pt x="9709991" y="9295428"/>
                </a:lnTo>
                <a:lnTo>
                  <a:pt x="0" y="929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440595" y="306190"/>
            <a:ext cx="8703405" cy="212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0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Tips :</a:t>
            </a:r>
          </a:p>
          <a:p>
            <a:pPr algn="l">
              <a:lnSpc>
                <a:spcPts val="5600"/>
              </a:lnSpc>
            </a:pPr>
            <a:r>
              <a:rPr lang="en-US" sz="50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conhost can hide your window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785771"/>
            <a:ext cx="18288000" cy="3967895"/>
            <a:chOff x="0" y="0"/>
            <a:chExt cx="4816593" cy="1045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45042"/>
            </a:xfrm>
            <a:custGeom>
              <a:avLst/>
              <a:gdLst/>
              <a:ahLst/>
              <a:cxnLst/>
              <a:rect l="l" t="t" r="r" b="b"/>
              <a:pathLst>
                <a:path w="4816592" h="1045042">
                  <a:moveTo>
                    <a:pt x="0" y="0"/>
                  </a:moveTo>
                  <a:lnTo>
                    <a:pt x="4816592" y="0"/>
                  </a:lnTo>
                  <a:lnTo>
                    <a:pt x="4816592" y="1045042"/>
                  </a:lnTo>
                  <a:lnTo>
                    <a:pt x="0" y="1045042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092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771594" y="474291"/>
            <a:ext cx="12113369" cy="9561220"/>
          </a:xfrm>
          <a:custGeom>
            <a:avLst/>
            <a:gdLst/>
            <a:ahLst/>
            <a:cxnLst/>
            <a:rect l="l" t="t" r="r" b="b"/>
            <a:pathLst>
              <a:path w="12113369" h="9561220">
                <a:moveTo>
                  <a:pt x="0" y="0"/>
                </a:moveTo>
                <a:lnTo>
                  <a:pt x="12113369" y="0"/>
                </a:lnTo>
                <a:lnTo>
                  <a:pt x="12113369" y="9561220"/>
                </a:lnTo>
                <a:lnTo>
                  <a:pt x="0" y="95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440595" y="512391"/>
            <a:ext cx="5330999" cy="212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0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Tips bis :</a:t>
            </a:r>
          </a:p>
          <a:p>
            <a:pPr algn="l">
              <a:lnSpc>
                <a:spcPts val="5600"/>
              </a:lnSpc>
            </a:pPr>
            <a:r>
              <a:rPr lang="en-US" sz="50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But it can still be detected 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785771"/>
            <a:ext cx="18288000" cy="3967895"/>
            <a:chOff x="0" y="0"/>
            <a:chExt cx="4816593" cy="1045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45042"/>
            </a:xfrm>
            <a:custGeom>
              <a:avLst/>
              <a:gdLst/>
              <a:ahLst/>
              <a:cxnLst/>
              <a:rect l="l" t="t" r="r" b="b"/>
              <a:pathLst>
                <a:path w="4816592" h="1045042">
                  <a:moveTo>
                    <a:pt x="0" y="0"/>
                  </a:moveTo>
                  <a:lnTo>
                    <a:pt x="4816592" y="0"/>
                  </a:lnTo>
                  <a:lnTo>
                    <a:pt x="4816592" y="1045042"/>
                  </a:lnTo>
                  <a:lnTo>
                    <a:pt x="0" y="1045042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092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40595" y="3020700"/>
            <a:ext cx="9091635" cy="7619882"/>
          </a:xfrm>
          <a:custGeom>
            <a:avLst/>
            <a:gdLst/>
            <a:ahLst/>
            <a:cxnLst/>
            <a:rect l="l" t="t" r="r" b="b"/>
            <a:pathLst>
              <a:path w="9091635" h="7619882">
                <a:moveTo>
                  <a:pt x="0" y="0"/>
                </a:moveTo>
                <a:lnTo>
                  <a:pt x="9091635" y="0"/>
                </a:lnTo>
                <a:lnTo>
                  <a:pt x="9091635" y="7619883"/>
                </a:lnTo>
                <a:lnTo>
                  <a:pt x="0" y="761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8926858" y="352068"/>
            <a:ext cx="9788920" cy="5337264"/>
          </a:xfrm>
          <a:custGeom>
            <a:avLst/>
            <a:gdLst/>
            <a:ahLst/>
            <a:cxnLst/>
            <a:rect l="l" t="t" r="r" b="b"/>
            <a:pathLst>
              <a:path w="9788920" h="5337264">
                <a:moveTo>
                  <a:pt x="0" y="0"/>
                </a:moveTo>
                <a:lnTo>
                  <a:pt x="9788920" y="0"/>
                </a:lnTo>
                <a:lnTo>
                  <a:pt x="9788920" y="5337264"/>
                </a:lnTo>
                <a:lnTo>
                  <a:pt x="0" y="5337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3739428" y="4415245"/>
            <a:ext cx="13708378" cy="5871755"/>
          </a:xfrm>
          <a:custGeom>
            <a:avLst/>
            <a:gdLst/>
            <a:ahLst/>
            <a:cxnLst/>
            <a:rect l="l" t="t" r="r" b="b"/>
            <a:pathLst>
              <a:path w="13708378" h="5871755">
                <a:moveTo>
                  <a:pt x="0" y="0"/>
                </a:moveTo>
                <a:lnTo>
                  <a:pt x="13708378" y="0"/>
                </a:lnTo>
                <a:lnTo>
                  <a:pt x="13708378" y="5871755"/>
                </a:lnTo>
                <a:lnTo>
                  <a:pt x="0" y="58717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440595" y="390168"/>
            <a:ext cx="8221448" cy="212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0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Tips :</a:t>
            </a:r>
          </a:p>
          <a:p>
            <a:pPr algn="l">
              <a:lnSpc>
                <a:spcPts val="5600"/>
              </a:lnSpc>
            </a:pPr>
            <a:r>
              <a:rPr lang="en-US" sz="50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Sometime they like (too much) signed processes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785771"/>
            <a:ext cx="18288000" cy="3967895"/>
            <a:chOff x="0" y="0"/>
            <a:chExt cx="4816593" cy="1045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45042"/>
            </a:xfrm>
            <a:custGeom>
              <a:avLst/>
              <a:gdLst/>
              <a:ahLst/>
              <a:cxnLst/>
              <a:rect l="l" t="t" r="r" b="b"/>
              <a:pathLst>
                <a:path w="4816592" h="1045042">
                  <a:moveTo>
                    <a:pt x="0" y="0"/>
                  </a:moveTo>
                  <a:lnTo>
                    <a:pt x="4816592" y="0"/>
                  </a:lnTo>
                  <a:lnTo>
                    <a:pt x="4816592" y="1045042"/>
                  </a:lnTo>
                  <a:lnTo>
                    <a:pt x="0" y="1045042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092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837240" y="193580"/>
            <a:ext cx="10130003" cy="7277959"/>
          </a:xfrm>
          <a:custGeom>
            <a:avLst/>
            <a:gdLst/>
            <a:ahLst/>
            <a:cxnLst/>
            <a:rect l="l" t="t" r="r" b="b"/>
            <a:pathLst>
              <a:path w="10130003" h="7277959">
                <a:moveTo>
                  <a:pt x="0" y="0"/>
                </a:moveTo>
                <a:lnTo>
                  <a:pt x="10130003" y="0"/>
                </a:lnTo>
                <a:lnTo>
                  <a:pt x="10130003" y="7277958"/>
                </a:lnTo>
                <a:lnTo>
                  <a:pt x="0" y="7277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266120" y="4781114"/>
            <a:ext cx="9441024" cy="5380848"/>
          </a:xfrm>
          <a:custGeom>
            <a:avLst/>
            <a:gdLst/>
            <a:ahLst/>
            <a:cxnLst/>
            <a:rect l="l" t="t" r="r" b="b"/>
            <a:pathLst>
              <a:path w="9441024" h="5380848">
                <a:moveTo>
                  <a:pt x="0" y="0"/>
                </a:moveTo>
                <a:lnTo>
                  <a:pt x="9441024" y="0"/>
                </a:lnTo>
                <a:lnTo>
                  <a:pt x="9441024" y="5380848"/>
                </a:lnTo>
                <a:lnTo>
                  <a:pt x="0" y="5380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0518910" y="7471538"/>
            <a:ext cx="10387101" cy="5279091"/>
          </a:xfrm>
          <a:custGeom>
            <a:avLst/>
            <a:gdLst/>
            <a:ahLst/>
            <a:cxnLst/>
            <a:rect l="l" t="t" r="r" b="b"/>
            <a:pathLst>
              <a:path w="10387101" h="5279091">
                <a:moveTo>
                  <a:pt x="0" y="0"/>
                </a:moveTo>
                <a:lnTo>
                  <a:pt x="10387101" y="0"/>
                </a:lnTo>
                <a:lnTo>
                  <a:pt x="10387101" y="5279092"/>
                </a:lnTo>
                <a:lnTo>
                  <a:pt x="0" y="52790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440595" y="390168"/>
            <a:ext cx="7717402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0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Tips : You can find leaked certs !!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9075" y="2673271"/>
            <a:ext cx="5846521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F2020"/>
                </a:solidFill>
                <a:latin typeface="Open Sans 2"/>
                <a:ea typeface="Open Sans 2"/>
                <a:cs typeface="Open Sans 2"/>
                <a:sym typeface="Open Sans 2"/>
              </a:rPr>
              <a:t>do you really trust your “</a:t>
            </a:r>
            <a:r>
              <a:rPr lang="en-US" sz="3399">
                <a:solidFill>
                  <a:srgbClr val="FF313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TRUSTED</a:t>
            </a:r>
            <a:r>
              <a:rPr lang="en-US" sz="3399">
                <a:solidFill>
                  <a:srgbClr val="1F2020"/>
                </a:solidFill>
                <a:latin typeface="Open Sans 2"/>
                <a:ea typeface="Open Sans 2"/>
                <a:cs typeface="Open Sans 2"/>
                <a:sym typeface="Open Sans 2"/>
              </a:rPr>
              <a:t>” certificates?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4183" y="-2832082"/>
            <a:ext cx="18552183" cy="10984438"/>
          </a:xfrm>
          <a:custGeom>
            <a:avLst/>
            <a:gdLst/>
            <a:ahLst/>
            <a:cxnLst/>
            <a:rect l="l" t="t" r="r" b="b"/>
            <a:pathLst>
              <a:path w="18552183" h="10984438">
                <a:moveTo>
                  <a:pt x="0" y="0"/>
                </a:moveTo>
                <a:lnTo>
                  <a:pt x="18552183" y="0"/>
                </a:lnTo>
                <a:lnTo>
                  <a:pt x="18552183" y="10984438"/>
                </a:lnTo>
                <a:lnTo>
                  <a:pt x="0" y="10984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1710994" y="6395585"/>
            <a:ext cx="14866011" cy="37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64"/>
              </a:lnSpc>
              <a:spcBef>
                <a:spcPct val="0"/>
              </a:spcBef>
            </a:pPr>
            <a:r>
              <a:rPr lang="en-US" sz="14664">
                <a:solidFill>
                  <a:srgbClr val="FFE865"/>
                </a:solidFill>
                <a:latin typeface="Noot"/>
                <a:ea typeface="Noot"/>
                <a:cs typeface="Noot"/>
                <a:sym typeface="Noot"/>
              </a:rPr>
              <a:t>SEND YOUR PAYLOAD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698210"/>
            <a:ext cx="18288000" cy="5120180"/>
            <a:chOff x="0" y="0"/>
            <a:chExt cx="4816593" cy="1348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348525"/>
            </a:xfrm>
            <a:custGeom>
              <a:avLst/>
              <a:gdLst/>
              <a:ahLst/>
              <a:cxnLst/>
              <a:rect l="l" t="t" r="r" b="b"/>
              <a:pathLst>
                <a:path w="4816592" h="1348525">
                  <a:moveTo>
                    <a:pt x="0" y="0"/>
                  </a:moveTo>
                  <a:lnTo>
                    <a:pt x="4816592" y="0"/>
                  </a:lnTo>
                  <a:lnTo>
                    <a:pt x="4816592" y="1348525"/>
                  </a:lnTo>
                  <a:lnTo>
                    <a:pt x="0" y="1348525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396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288293" y="1107719"/>
            <a:ext cx="16379387" cy="9179281"/>
          </a:xfrm>
          <a:custGeom>
            <a:avLst/>
            <a:gdLst/>
            <a:ahLst/>
            <a:cxnLst/>
            <a:rect l="l" t="t" r="r" b="b"/>
            <a:pathLst>
              <a:path w="16379387" h="9179281">
                <a:moveTo>
                  <a:pt x="16379387" y="0"/>
                </a:moveTo>
                <a:lnTo>
                  <a:pt x="0" y="0"/>
                </a:lnTo>
                <a:lnTo>
                  <a:pt x="0" y="9179281"/>
                </a:lnTo>
                <a:lnTo>
                  <a:pt x="16379387" y="9179281"/>
                </a:lnTo>
                <a:lnTo>
                  <a:pt x="1637938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440595" y="390168"/>
            <a:ext cx="9627132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0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Welcome to...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941005" y="-419158"/>
            <a:ext cx="14836056" cy="7117368"/>
            <a:chOff x="0" y="0"/>
            <a:chExt cx="19781408" cy="9489823"/>
          </a:xfrm>
        </p:grpSpPr>
        <p:sp>
          <p:nvSpPr>
            <p:cNvPr id="8" name="TextBox 8"/>
            <p:cNvSpPr txBox="1"/>
            <p:nvPr/>
          </p:nvSpPr>
          <p:spPr>
            <a:xfrm rot="-629526">
              <a:off x="1437973" y="1914464"/>
              <a:ext cx="16976549" cy="2980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4"/>
                </a:lnSpc>
              </a:pPr>
              <a:r>
                <a:rPr lang="en-US" sz="16699" spc="317">
                  <a:solidFill>
                    <a:srgbClr val="000000"/>
                  </a:solidFill>
                  <a:latin typeface="Quotes Script"/>
                  <a:ea typeface="Quotes Script"/>
                  <a:cs typeface="Quotes Script"/>
                  <a:sym typeface="Quotes Script"/>
                </a:rPr>
                <a:t>my cats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-629526">
              <a:off x="221014" y="4450785"/>
              <a:ext cx="19420426" cy="3298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470"/>
                </a:lnSpc>
              </a:pPr>
              <a:r>
                <a:rPr lang="en-US" sz="18585" spc="353">
                  <a:solidFill>
                    <a:srgbClr val="FF5055"/>
                  </a:solidFill>
                  <a:latin typeface="Quotes Script"/>
                  <a:ea typeface="Quotes Script"/>
                  <a:cs typeface="Quotes Script"/>
                  <a:sym typeface="Quotes Script"/>
                </a:rPr>
                <a:t>notebook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378297" y="6888643"/>
            <a:ext cx="8881003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All my tips and tricks about cats 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99802" y="9311511"/>
            <a:ext cx="6241732" cy="470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>
                <a:solidFill>
                  <a:schemeClr val="bg1"/>
                </a:solidFill>
                <a:latin typeface="Open Sans 2"/>
                <a:ea typeface="Open Sans 2"/>
                <a:cs typeface="Open Sans 2"/>
                <a:sym typeface="Open Sans 2"/>
              </a:rPr>
              <a:t>And few things about cybersecurity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154358" y="3584828"/>
            <a:ext cx="16230600" cy="155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7"/>
              </a:lnSpc>
            </a:pPr>
            <a:r>
              <a:rPr lang="en-US" sz="1151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BONUS</a:t>
            </a:r>
          </a:p>
        </p:txBody>
      </p:sp>
      <p:sp>
        <p:nvSpPr>
          <p:cNvPr id="4" name="AutoShape 4"/>
          <p:cNvSpPr/>
          <p:nvPr/>
        </p:nvSpPr>
        <p:spPr>
          <a:xfrm>
            <a:off x="7795395" y="6231820"/>
            <a:ext cx="2948526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5" name="Group 5"/>
          <p:cNvGrpSpPr/>
          <p:nvPr/>
        </p:nvGrpSpPr>
        <p:grpSpPr>
          <a:xfrm>
            <a:off x="332676" y="9092315"/>
            <a:ext cx="859444" cy="85944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99716"/>
            <a:chOff x="0" y="0"/>
            <a:chExt cx="4816593" cy="9217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21736"/>
            </a:xfrm>
            <a:custGeom>
              <a:avLst/>
              <a:gdLst/>
              <a:ahLst/>
              <a:cxnLst/>
              <a:rect l="l" t="t" r="r" b="b"/>
              <a:pathLst>
                <a:path w="4816592" h="921736">
                  <a:moveTo>
                    <a:pt x="0" y="0"/>
                  </a:moveTo>
                  <a:lnTo>
                    <a:pt x="4816592" y="0"/>
                  </a:lnTo>
                  <a:lnTo>
                    <a:pt x="4816592" y="921736"/>
                  </a:lnTo>
                  <a:lnTo>
                    <a:pt x="0" y="921736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969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395222" y="1455177"/>
            <a:ext cx="13076111" cy="8831823"/>
          </a:xfrm>
          <a:custGeom>
            <a:avLst/>
            <a:gdLst/>
            <a:ahLst/>
            <a:cxnLst/>
            <a:rect l="l" t="t" r="r" b="b"/>
            <a:pathLst>
              <a:path w="13076111" h="8831823">
                <a:moveTo>
                  <a:pt x="0" y="0"/>
                </a:moveTo>
                <a:lnTo>
                  <a:pt x="13076111" y="0"/>
                </a:lnTo>
                <a:lnTo>
                  <a:pt x="13076111" y="8831823"/>
                </a:lnTo>
                <a:lnTo>
                  <a:pt x="0" y="8831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770886" y="894774"/>
            <a:ext cx="17103692" cy="96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29"/>
              </a:lnSpc>
            </a:pPr>
            <a:r>
              <a:rPr lang="en-US" sz="6722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Let’s catch the birds !!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813938"/>
            <a:ext cx="6181070" cy="162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7"/>
              </a:lnSpc>
              <a:spcBef>
                <a:spcPct val="0"/>
              </a:spcBef>
            </a:pPr>
            <a:r>
              <a:rPr lang="en-US" sz="3141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How to dump an entire domain without triggering security mechanisms...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246552" cy="10287000"/>
            <a:chOff x="0" y="0"/>
            <a:chExt cx="190855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8557" cy="2709333"/>
            </a:xfrm>
            <a:custGeom>
              <a:avLst/>
              <a:gdLst/>
              <a:ahLst/>
              <a:cxnLst/>
              <a:rect l="l" t="t" r="r" b="b"/>
              <a:pathLst>
                <a:path w="1908557" h="2709333">
                  <a:moveTo>
                    <a:pt x="0" y="0"/>
                  </a:moveTo>
                  <a:lnTo>
                    <a:pt x="1908557" y="0"/>
                  </a:lnTo>
                  <a:lnTo>
                    <a:pt x="190855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0855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85167" y="190510"/>
            <a:ext cx="7371357" cy="9905980"/>
            <a:chOff x="0" y="0"/>
            <a:chExt cx="3663950" cy="4923790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-216" r="-21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Freeform 8"/>
          <p:cNvSpPr/>
          <p:nvPr/>
        </p:nvSpPr>
        <p:spPr>
          <a:xfrm>
            <a:off x="8298029" y="3141506"/>
            <a:ext cx="11028457" cy="7361495"/>
          </a:xfrm>
          <a:custGeom>
            <a:avLst/>
            <a:gdLst/>
            <a:ahLst/>
            <a:cxnLst/>
            <a:rect l="l" t="t" r="r" b="b"/>
            <a:pathLst>
              <a:path w="11028457" h="7361495">
                <a:moveTo>
                  <a:pt x="0" y="0"/>
                </a:moveTo>
                <a:lnTo>
                  <a:pt x="11028457" y="0"/>
                </a:lnTo>
                <a:lnTo>
                  <a:pt x="11028457" y="7361495"/>
                </a:lnTo>
                <a:lnTo>
                  <a:pt x="0" y="7361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9490854" y="1202239"/>
            <a:ext cx="7342564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0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Evading from DCSync detection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65452" y="3190433"/>
            <a:ext cx="6475391" cy="85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MSOL Account is excluded from Sigma rules because it’s a legit user 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69516"/>
            <a:ext cx="18288000" cy="3967895"/>
            <a:chOff x="0" y="0"/>
            <a:chExt cx="4816593" cy="1045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45042"/>
            </a:xfrm>
            <a:custGeom>
              <a:avLst/>
              <a:gdLst/>
              <a:ahLst/>
              <a:cxnLst/>
              <a:rect l="l" t="t" r="r" b="b"/>
              <a:pathLst>
                <a:path w="4816592" h="1045042">
                  <a:moveTo>
                    <a:pt x="0" y="0"/>
                  </a:moveTo>
                  <a:lnTo>
                    <a:pt x="4816592" y="0"/>
                  </a:lnTo>
                  <a:lnTo>
                    <a:pt x="4816592" y="1045042"/>
                  </a:lnTo>
                  <a:lnTo>
                    <a:pt x="0" y="1045042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092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02986" y="4614717"/>
            <a:ext cx="6459739" cy="6459739"/>
          </a:xfrm>
          <a:custGeom>
            <a:avLst/>
            <a:gdLst/>
            <a:ahLst/>
            <a:cxnLst/>
            <a:rect l="l" t="t" r="r" b="b"/>
            <a:pathLst>
              <a:path w="6459739" h="6459739">
                <a:moveTo>
                  <a:pt x="0" y="0"/>
                </a:moveTo>
                <a:lnTo>
                  <a:pt x="6459739" y="0"/>
                </a:lnTo>
                <a:lnTo>
                  <a:pt x="6459739" y="6459739"/>
                </a:lnTo>
                <a:lnTo>
                  <a:pt x="0" y="64597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165640" y="-576673"/>
            <a:ext cx="8438696" cy="11340320"/>
            <a:chOff x="0" y="0"/>
            <a:chExt cx="3663950" cy="492379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r="-150415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465452" y="945327"/>
            <a:ext cx="7566134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0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Stealing MSOL credentials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65452" y="2882077"/>
            <a:ext cx="6475391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MSOL Account password is store in an encrypted format in the ADSync database</a:t>
            </a:r>
          </a:p>
          <a:p>
            <a:pPr algn="l">
              <a:lnSpc>
                <a:spcPts val="2519"/>
              </a:lnSpc>
            </a:pPr>
            <a:endParaRPr lang="en-US" sz="1799">
              <a:solidFill>
                <a:srgbClr val="1F20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Encryption is performed through DPAPI</a:t>
            </a:r>
          </a:p>
          <a:p>
            <a:pPr algn="l">
              <a:lnSpc>
                <a:spcPts val="2519"/>
              </a:lnSpc>
            </a:pPr>
            <a:endParaRPr lang="en-US" sz="1799">
              <a:solidFill>
                <a:srgbClr val="1F20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So, we can use the mcrypt.dll library to decrypt it...</a:t>
            </a:r>
          </a:p>
        </p:txBody>
      </p:sp>
      <p:sp>
        <p:nvSpPr>
          <p:cNvPr id="11" name="TextBox 11"/>
          <p:cNvSpPr txBox="1"/>
          <p:nvPr/>
        </p:nvSpPr>
        <p:spPr>
          <a:xfrm rot="-629526">
            <a:off x="11445131" y="5917218"/>
            <a:ext cx="5014018" cy="1571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3"/>
              </a:lnSpc>
            </a:pPr>
            <a:r>
              <a:rPr lang="en-US" sz="6397" spc="121">
                <a:solidFill>
                  <a:srgbClr val="FF5055"/>
                </a:solidFill>
                <a:latin typeface="Quotes Script"/>
                <a:ea typeface="Quotes Script"/>
                <a:cs typeface="Quotes Script"/>
                <a:sym typeface="Quotes Script"/>
              </a:rPr>
              <a:t>THEY SAID IT WAS ENCRYPTED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928849" cy="10287000"/>
            <a:chOff x="0" y="0"/>
            <a:chExt cx="103475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4759" cy="2709333"/>
            </a:xfrm>
            <a:custGeom>
              <a:avLst/>
              <a:gdLst/>
              <a:ahLst/>
              <a:cxnLst/>
              <a:rect l="l" t="t" r="r" b="b"/>
              <a:pathLst>
                <a:path w="1034759" h="2709333">
                  <a:moveTo>
                    <a:pt x="0" y="0"/>
                  </a:moveTo>
                  <a:lnTo>
                    <a:pt x="1034759" y="0"/>
                  </a:lnTo>
                  <a:lnTo>
                    <a:pt x="103475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3475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59184">
            <a:off x="1717716" y="3411655"/>
            <a:ext cx="11039819" cy="7359879"/>
          </a:xfrm>
          <a:custGeom>
            <a:avLst/>
            <a:gdLst/>
            <a:ahLst/>
            <a:cxnLst/>
            <a:rect l="l" t="t" r="r" b="b"/>
            <a:pathLst>
              <a:path w="11039819" h="7359879">
                <a:moveTo>
                  <a:pt x="0" y="0"/>
                </a:moveTo>
                <a:lnTo>
                  <a:pt x="11039819" y="0"/>
                </a:lnTo>
                <a:lnTo>
                  <a:pt x="11039819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5545089" y="688975"/>
            <a:ext cx="756613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0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But...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45089" y="2108459"/>
            <a:ext cx="6475391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You need an access on the DC.</a:t>
            </a:r>
          </a:p>
        </p:txBody>
      </p:sp>
      <p:sp>
        <p:nvSpPr>
          <p:cNvPr id="8" name="TextBox 8"/>
          <p:cNvSpPr txBox="1"/>
          <p:nvPr/>
        </p:nvSpPr>
        <p:spPr>
          <a:xfrm rot="-1367087">
            <a:off x="9871148" y="1852524"/>
            <a:ext cx="10066763" cy="2501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30"/>
              </a:lnSpc>
            </a:pPr>
            <a:r>
              <a:rPr lang="en-US" sz="19923" spc="-298">
                <a:solidFill>
                  <a:srgbClr val="FFFFFF"/>
                </a:solidFill>
                <a:latin typeface="Janmeid"/>
                <a:ea typeface="Janmeid"/>
                <a:cs typeface="Janmeid"/>
                <a:sym typeface="Janmeid"/>
              </a:rPr>
              <a:t>NOOOOOO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99716"/>
            <a:chOff x="0" y="0"/>
            <a:chExt cx="4816593" cy="9217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21736"/>
            </a:xfrm>
            <a:custGeom>
              <a:avLst/>
              <a:gdLst/>
              <a:ahLst/>
              <a:cxnLst/>
              <a:rect l="l" t="t" r="r" b="b"/>
              <a:pathLst>
                <a:path w="4816592" h="921736">
                  <a:moveTo>
                    <a:pt x="0" y="0"/>
                  </a:moveTo>
                  <a:lnTo>
                    <a:pt x="4816592" y="0"/>
                  </a:lnTo>
                  <a:lnTo>
                    <a:pt x="4816592" y="921736"/>
                  </a:lnTo>
                  <a:lnTo>
                    <a:pt x="0" y="921736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969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49889" y="265712"/>
            <a:ext cx="16788222" cy="5652035"/>
          </a:xfrm>
          <a:custGeom>
            <a:avLst/>
            <a:gdLst/>
            <a:ahLst/>
            <a:cxnLst/>
            <a:rect l="l" t="t" r="r" b="b"/>
            <a:pathLst>
              <a:path w="16788222" h="5652035">
                <a:moveTo>
                  <a:pt x="0" y="0"/>
                </a:moveTo>
                <a:lnTo>
                  <a:pt x="16788222" y="0"/>
                </a:lnTo>
                <a:lnTo>
                  <a:pt x="16788222" y="5652034"/>
                </a:lnTo>
                <a:lnTo>
                  <a:pt x="0" y="5652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7407158" y="3763547"/>
            <a:ext cx="11039819" cy="7359879"/>
          </a:xfrm>
          <a:custGeom>
            <a:avLst/>
            <a:gdLst/>
            <a:ahLst/>
            <a:cxnLst/>
            <a:rect l="l" t="t" r="r" b="b"/>
            <a:pathLst>
              <a:path w="11039819" h="7359879">
                <a:moveTo>
                  <a:pt x="0" y="0"/>
                </a:moveTo>
                <a:lnTo>
                  <a:pt x="11039819" y="0"/>
                </a:lnTo>
                <a:lnTo>
                  <a:pt x="11039819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 rot="-732970">
            <a:off x="-1116308" y="5860545"/>
            <a:ext cx="7297984" cy="4865323"/>
          </a:xfrm>
          <a:custGeom>
            <a:avLst/>
            <a:gdLst/>
            <a:ahLst/>
            <a:cxnLst/>
            <a:rect l="l" t="t" r="r" b="b"/>
            <a:pathLst>
              <a:path w="7297984" h="4865323">
                <a:moveTo>
                  <a:pt x="0" y="0"/>
                </a:moveTo>
                <a:lnTo>
                  <a:pt x="7297984" y="0"/>
                </a:lnTo>
                <a:lnTo>
                  <a:pt x="7297984" y="4865322"/>
                </a:lnTo>
                <a:lnTo>
                  <a:pt x="0" y="48653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5360933" y="6307970"/>
            <a:ext cx="756613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Dumping the creds 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06305" y="7851805"/>
            <a:ext cx="647539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DCSync with MSOL account without triggering alert !!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99716"/>
            <a:chOff x="0" y="0"/>
            <a:chExt cx="4816593" cy="9217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21736"/>
            </a:xfrm>
            <a:custGeom>
              <a:avLst/>
              <a:gdLst/>
              <a:ahLst/>
              <a:cxnLst/>
              <a:rect l="l" t="t" r="r" b="b"/>
              <a:pathLst>
                <a:path w="4816592" h="921736">
                  <a:moveTo>
                    <a:pt x="0" y="0"/>
                  </a:moveTo>
                  <a:lnTo>
                    <a:pt x="4816592" y="0"/>
                  </a:lnTo>
                  <a:lnTo>
                    <a:pt x="4816592" y="921736"/>
                  </a:lnTo>
                  <a:lnTo>
                    <a:pt x="0" y="921736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969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910236"/>
            <a:ext cx="12817409" cy="5397275"/>
          </a:xfrm>
          <a:custGeom>
            <a:avLst/>
            <a:gdLst/>
            <a:ahLst/>
            <a:cxnLst/>
            <a:rect l="l" t="t" r="r" b="b"/>
            <a:pathLst>
              <a:path w="12817409" h="5397275">
                <a:moveTo>
                  <a:pt x="0" y="0"/>
                </a:moveTo>
                <a:lnTo>
                  <a:pt x="12817409" y="0"/>
                </a:lnTo>
                <a:lnTo>
                  <a:pt x="12817409" y="5397276"/>
                </a:lnTo>
                <a:lnTo>
                  <a:pt x="0" y="5397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4830778" y="6460102"/>
            <a:ext cx="13457222" cy="3826898"/>
          </a:xfrm>
          <a:custGeom>
            <a:avLst/>
            <a:gdLst/>
            <a:ahLst/>
            <a:cxnLst/>
            <a:rect l="l" t="t" r="r" b="b"/>
            <a:pathLst>
              <a:path w="13457222" h="3826898">
                <a:moveTo>
                  <a:pt x="0" y="0"/>
                </a:moveTo>
                <a:lnTo>
                  <a:pt x="13457222" y="0"/>
                </a:lnTo>
                <a:lnTo>
                  <a:pt x="13457222" y="3826898"/>
                </a:lnTo>
                <a:lnTo>
                  <a:pt x="0" y="3826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5360933" y="327458"/>
            <a:ext cx="7566134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 if you're not afraid to break everything...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8820" y="7780417"/>
            <a:ext cx="3750060" cy="1148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3"/>
              </a:lnSpc>
            </a:pPr>
            <a:r>
              <a:rPr lang="en-US" sz="2202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If something goes wrong just use netdom to reset DC password and reboot :D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461030"/>
            <a:ext cx="18464039" cy="13848029"/>
          </a:xfrm>
          <a:custGeom>
            <a:avLst/>
            <a:gdLst/>
            <a:ahLst/>
            <a:cxnLst/>
            <a:rect l="l" t="t" r="r" b="b"/>
            <a:pathLst>
              <a:path w="18464039" h="13848029">
                <a:moveTo>
                  <a:pt x="0" y="0"/>
                </a:moveTo>
                <a:lnTo>
                  <a:pt x="18464039" y="0"/>
                </a:lnTo>
                <a:lnTo>
                  <a:pt x="18464039" y="13848029"/>
                </a:lnTo>
                <a:lnTo>
                  <a:pt x="0" y="1384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478400" y="324112"/>
            <a:ext cx="8223092" cy="2452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0"/>
              </a:lnSpc>
            </a:pPr>
            <a:r>
              <a:rPr lang="en-US" sz="4700">
                <a:solidFill>
                  <a:srgbClr val="0E2027"/>
                </a:solidFill>
                <a:latin typeface="Open Sans 2"/>
                <a:ea typeface="Open Sans 2"/>
                <a:cs typeface="Open Sans 2"/>
                <a:sym typeface="Open Sans 2"/>
              </a:rPr>
              <a:t>IF YOU HAVE ANY QUESTIONS ABOUT MY CATS, YOU CAN ASK.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5330145" y="-434117"/>
            <a:ext cx="18288000" cy="7627710"/>
            <a:chOff x="0" y="0"/>
            <a:chExt cx="4816593" cy="20089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08944"/>
            </a:xfrm>
            <a:custGeom>
              <a:avLst/>
              <a:gdLst/>
              <a:ahLst/>
              <a:cxnLst/>
              <a:rect l="l" t="t" r="r" b="b"/>
              <a:pathLst>
                <a:path w="4816592" h="2008944">
                  <a:moveTo>
                    <a:pt x="0" y="0"/>
                  </a:moveTo>
                  <a:lnTo>
                    <a:pt x="4816592" y="0"/>
                  </a:lnTo>
                  <a:lnTo>
                    <a:pt x="4816592" y="2008944"/>
                  </a:lnTo>
                  <a:lnTo>
                    <a:pt x="0" y="2008944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056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53918" y="4192470"/>
            <a:ext cx="9813475" cy="5323810"/>
          </a:xfrm>
          <a:custGeom>
            <a:avLst/>
            <a:gdLst/>
            <a:ahLst/>
            <a:cxnLst/>
            <a:rect l="l" t="t" r="r" b="b"/>
            <a:pathLst>
              <a:path w="9813475" h="5323810">
                <a:moveTo>
                  <a:pt x="0" y="0"/>
                </a:moveTo>
                <a:lnTo>
                  <a:pt x="9813475" y="0"/>
                </a:lnTo>
                <a:lnTo>
                  <a:pt x="9813475" y="5323810"/>
                </a:lnTo>
                <a:lnTo>
                  <a:pt x="0" y="53238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2618120" y="2274079"/>
            <a:ext cx="5306679" cy="1682242"/>
          </a:xfrm>
          <a:custGeom>
            <a:avLst/>
            <a:gdLst/>
            <a:ahLst/>
            <a:cxnLst/>
            <a:rect l="l" t="t" r="r" b="b"/>
            <a:pathLst>
              <a:path w="5069304" h="1496976">
                <a:moveTo>
                  <a:pt x="0" y="0"/>
                </a:moveTo>
                <a:lnTo>
                  <a:pt x="5069304" y="0"/>
                </a:lnTo>
                <a:lnTo>
                  <a:pt x="5069304" y="1496976"/>
                </a:lnTo>
                <a:lnTo>
                  <a:pt x="0" y="14969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6242" t="-108881" r="-8220" b="-14112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2477193" y="6303127"/>
            <a:ext cx="5691806" cy="4268855"/>
          </a:xfrm>
          <a:custGeom>
            <a:avLst/>
            <a:gdLst/>
            <a:ahLst/>
            <a:cxnLst/>
            <a:rect l="l" t="t" r="r" b="b"/>
            <a:pathLst>
              <a:path w="5691806" h="4268855">
                <a:moveTo>
                  <a:pt x="0" y="0"/>
                </a:moveTo>
                <a:lnTo>
                  <a:pt x="5691807" y="0"/>
                </a:lnTo>
                <a:lnTo>
                  <a:pt x="5691807" y="4268855"/>
                </a:lnTo>
                <a:lnTo>
                  <a:pt x="0" y="42688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453918" y="346574"/>
            <a:ext cx="8690082" cy="227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2"/>
              </a:lnSpc>
            </a:pPr>
            <a:r>
              <a:rPr lang="en-US" sz="5333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1 :</a:t>
            </a:r>
          </a:p>
          <a:p>
            <a:pPr algn="l">
              <a:lnSpc>
                <a:spcPts val="5972"/>
              </a:lnSpc>
            </a:pPr>
            <a:r>
              <a:rPr lang="en-US" sz="5333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XOR is not the only key !</a:t>
            </a:r>
          </a:p>
          <a:p>
            <a:pPr algn="l">
              <a:lnSpc>
                <a:spcPts val="5972"/>
              </a:lnSpc>
            </a:pPr>
            <a:endParaRPr lang="en-US" sz="5333">
              <a:solidFill>
                <a:srgbClr val="1F20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579617" y="626867"/>
            <a:ext cx="5789055" cy="587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7"/>
              </a:lnSpc>
            </a:pPr>
            <a:r>
              <a:rPr lang="en-US" sz="7470">
                <a:solidFill>
                  <a:srgbClr val="FF31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KEEP</a:t>
            </a:r>
          </a:p>
          <a:p>
            <a:pPr algn="ctr">
              <a:lnSpc>
                <a:spcPts val="8367"/>
              </a:lnSpc>
            </a:pPr>
            <a:r>
              <a:rPr lang="en-US" sz="7470">
                <a:solidFill>
                  <a:srgbClr val="FF31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CALM</a:t>
            </a:r>
          </a:p>
          <a:p>
            <a:pPr algn="ctr">
              <a:lnSpc>
                <a:spcPts val="5062"/>
              </a:lnSpc>
            </a:pPr>
            <a:r>
              <a:rPr lang="en-US" sz="4519">
                <a:solidFill>
                  <a:srgbClr val="FF3131"/>
                </a:solidFill>
                <a:latin typeface="Montserrat"/>
                <a:ea typeface="Montserrat"/>
                <a:cs typeface="Montserrat"/>
                <a:sym typeface="Montserrat"/>
              </a:rPr>
              <a:t>and</a:t>
            </a:r>
          </a:p>
          <a:p>
            <a:pPr algn="ctr">
              <a:lnSpc>
                <a:spcPts val="8367"/>
              </a:lnSpc>
            </a:pPr>
            <a:r>
              <a:rPr lang="en-US" sz="7470">
                <a:solidFill>
                  <a:srgbClr val="FF31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REDUCE</a:t>
            </a:r>
          </a:p>
          <a:p>
            <a:pPr algn="ctr">
              <a:lnSpc>
                <a:spcPts val="8367"/>
              </a:lnSpc>
            </a:pPr>
            <a:r>
              <a:rPr lang="en-US" sz="7470">
                <a:solidFill>
                  <a:srgbClr val="FF31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YOUR</a:t>
            </a:r>
          </a:p>
          <a:p>
            <a:pPr algn="ctr">
              <a:lnSpc>
                <a:spcPts val="8367"/>
              </a:lnSpc>
            </a:pPr>
            <a:r>
              <a:rPr lang="en-US" sz="7470">
                <a:solidFill>
                  <a:srgbClr val="FF31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ENTROPY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20104" y="8654749"/>
            <a:ext cx="2743200" cy="285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3"/>
              </a:lnSpc>
            </a:pPr>
            <a:r>
              <a:rPr lang="en-US" sz="1716" spc="-2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IP based obfuscation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85652" y="8651125"/>
            <a:ext cx="2743200" cy="285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3"/>
              </a:lnSpc>
            </a:pPr>
            <a:r>
              <a:rPr lang="en-US" sz="1716" spc="-2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Mac based obfuscation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72164" y="9179728"/>
            <a:ext cx="2584786" cy="28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3"/>
              </a:lnSpc>
            </a:pPr>
            <a:r>
              <a:rPr lang="en-US" sz="1716" spc="-2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UUID based obfuscation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10365" y="9179728"/>
            <a:ext cx="425659" cy="28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3"/>
              </a:lnSpc>
            </a:pPr>
            <a:r>
              <a:rPr lang="en-US" sz="1716" spc="-2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87791" y="7780612"/>
            <a:ext cx="5945730" cy="674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3"/>
              </a:lnSpc>
            </a:pPr>
            <a:r>
              <a:rPr lang="en-US" sz="1945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Quelle technique d’obfuscation induit une forte augmentation de l’entropie 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785771"/>
            <a:ext cx="18288000" cy="3967895"/>
            <a:chOff x="0" y="0"/>
            <a:chExt cx="4816593" cy="1045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45042"/>
            </a:xfrm>
            <a:custGeom>
              <a:avLst/>
              <a:gdLst/>
              <a:ahLst/>
              <a:cxnLst/>
              <a:rect l="l" t="t" r="r" b="b"/>
              <a:pathLst>
                <a:path w="4816592" h="1045042">
                  <a:moveTo>
                    <a:pt x="0" y="0"/>
                  </a:moveTo>
                  <a:lnTo>
                    <a:pt x="4816592" y="0"/>
                  </a:lnTo>
                  <a:lnTo>
                    <a:pt x="4816592" y="1045042"/>
                  </a:lnTo>
                  <a:lnTo>
                    <a:pt x="0" y="1045042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092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5583" y="6997946"/>
            <a:ext cx="7867763" cy="2527898"/>
          </a:xfrm>
          <a:custGeom>
            <a:avLst/>
            <a:gdLst/>
            <a:ahLst/>
            <a:cxnLst/>
            <a:rect l="l" t="t" r="r" b="b"/>
            <a:pathLst>
              <a:path w="7867763" h="2527898">
                <a:moveTo>
                  <a:pt x="0" y="0"/>
                </a:moveTo>
                <a:lnTo>
                  <a:pt x="7867763" y="0"/>
                </a:lnTo>
                <a:lnTo>
                  <a:pt x="7867763" y="2527898"/>
                </a:lnTo>
                <a:lnTo>
                  <a:pt x="0" y="2527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1" b="-14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 rot="1324915">
            <a:off x="8434792" y="6358725"/>
            <a:ext cx="1653077" cy="1653077"/>
          </a:xfrm>
          <a:custGeom>
            <a:avLst/>
            <a:gdLst/>
            <a:ahLst/>
            <a:cxnLst/>
            <a:rect l="l" t="t" r="r" b="b"/>
            <a:pathLst>
              <a:path w="1653077" h="1653077">
                <a:moveTo>
                  <a:pt x="0" y="0"/>
                </a:moveTo>
                <a:lnTo>
                  <a:pt x="1653077" y="0"/>
                </a:lnTo>
                <a:lnTo>
                  <a:pt x="1653077" y="1653077"/>
                </a:lnTo>
                <a:lnTo>
                  <a:pt x="0" y="16530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2693122" y="3760141"/>
            <a:ext cx="5371762" cy="6526859"/>
          </a:xfrm>
          <a:custGeom>
            <a:avLst/>
            <a:gdLst/>
            <a:ahLst/>
            <a:cxnLst/>
            <a:rect l="l" t="t" r="r" b="b"/>
            <a:pathLst>
              <a:path w="5371762" h="6526859">
                <a:moveTo>
                  <a:pt x="0" y="0"/>
                </a:moveTo>
                <a:lnTo>
                  <a:pt x="5371762" y="0"/>
                </a:lnTo>
                <a:lnTo>
                  <a:pt x="5371762" y="6526859"/>
                </a:lnTo>
                <a:lnTo>
                  <a:pt x="0" y="652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124341" y="5143500"/>
            <a:ext cx="10147173" cy="5686645"/>
          </a:xfrm>
          <a:custGeom>
            <a:avLst/>
            <a:gdLst/>
            <a:ahLst/>
            <a:cxnLst/>
            <a:rect l="l" t="t" r="r" b="b"/>
            <a:pathLst>
              <a:path w="10147173" h="5686645">
                <a:moveTo>
                  <a:pt x="0" y="0"/>
                </a:moveTo>
                <a:lnTo>
                  <a:pt x="10147174" y="0"/>
                </a:lnTo>
                <a:lnTo>
                  <a:pt x="10147174" y="5686645"/>
                </a:lnTo>
                <a:lnTo>
                  <a:pt x="0" y="5686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-183290" y="1971695"/>
            <a:ext cx="13059799" cy="4462098"/>
          </a:xfrm>
          <a:custGeom>
            <a:avLst/>
            <a:gdLst/>
            <a:ahLst/>
            <a:cxnLst/>
            <a:rect l="l" t="t" r="r" b="b"/>
            <a:pathLst>
              <a:path w="13059799" h="4462098">
                <a:moveTo>
                  <a:pt x="0" y="0"/>
                </a:moveTo>
                <a:lnTo>
                  <a:pt x="13059799" y="0"/>
                </a:lnTo>
                <a:lnTo>
                  <a:pt x="13059799" y="4462098"/>
                </a:lnTo>
                <a:lnTo>
                  <a:pt x="0" y="44620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447684" y="307030"/>
            <a:ext cx="13318964" cy="227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2"/>
              </a:lnSpc>
            </a:pPr>
            <a:r>
              <a:rPr lang="en-US" sz="5333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2 :</a:t>
            </a:r>
          </a:p>
          <a:p>
            <a:pPr algn="l">
              <a:lnSpc>
                <a:spcPts val="5972"/>
              </a:lnSpc>
            </a:pPr>
            <a:r>
              <a:rPr lang="en-US" sz="5333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VirtualAlloc is not the only option !</a:t>
            </a:r>
          </a:p>
          <a:p>
            <a:pPr algn="l">
              <a:lnSpc>
                <a:spcPts val="5972"/>
              </a:lnSpc>
            </a:pPr>
            <a:endParaRPr lang="en-US" sz="5333">
              <a:solidFill>
                <a:srgbClr val="1F20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12578" y="0"/>
            <a:ext cx="6975422" cy="10287000"/>
            <a:chOff x="0" y="0"/>
            <a:chExt cx="183714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37148" cy="2709333"/>
            </a:xfrm>
            <a:custGeom>
              <a:avLst/>
              <a:gdLst/>
              <a:ahLst/>
              <a:cxnLst/>
              <a:rect l="l" t="t" r="r" b="b"/>
              <a:pathLst>
                <a:path w="1837148" h="2709333">
                  <a:moveTo>
                    <a:pt x="0" y="0"/>
                  </a:moveTo>
                  <a:lnTo>
                    <a:pt x="1837148" y="0"/>
                  </a:lnTo>
                  <a:lnTo>
                    <a:pt x="1837148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3714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170892" y="2360686"/>
            <a:ext cx="9587242" cy="5565628"/>
          </a:xfrm>
          <a:custGeom>
            <a:avLst/>
            <a:gdLst/>
            <a:ahLst/>
            <a:cxnLst/>
            <a:rect l="l" t="t" r="r" b="b"/>
            <a:pathLst>
              <a:path w="9587242" h="5565628">
                <a:moveTo>
                  <a:pt x="0" y="0"/>
                </a:moveTo>
                <a:lnTo>
                  <a:pt x="9587242" y="0"/>
                </a:lnTo>
                <a:lnTo>
                  <a:pt x="9587242" y="5565628"/>
                </a:lnTo>
                <a:lnTo>
                  <a:pt x="0" y="5565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420225" y="267098"/>
            <a:ext cx="10248811" cy="226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3 :</a:t>
            </a:r>
          </a:p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Prefer stageless payload</a:t>
            </a:r>
          </a:p>
          <a:p>
            <a:pPr algn="l">
              <a:lnSpc>
                <a:spcPts val="5977"/>
              </a:lnSpc>
            </a:pPr>
            <a:endParaRPr lang="en-US" sz="5337">
              <a:solidFill>
                <a:srgbClr val="1F20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29713" y="3930797"/>
            <a:ext cx="5462966" cy="2377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8227" lvl="1" indent="-274113" algn="l">
              <a:lnSpc>
                <a:spcPts val="3554"/>
              </a:lnSpc>
              <a:buFont typeface="Arial"/>
              <a:buChar char="•"/>
            </a:pPr>
            <a:r>
              <a:rPr lang="en-US" sz="2539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Avoid detection from curious cats (checksum bruteforce)</a:t>
            </a:r>
          </a:p>
          <a:p>
            <a:pPr algn="l">
              <a:lnSpc>
                <a:spcPts val="1269"/>
              </a:lnSpc>
            </a:pPr>
            <a:endParaRPr lang="en-US" sz="2539">
              <a:solidFill>
                <a:srgbClr val="1F20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554"/>
              </a:lnSpc>
            </a:pPr>
            <a:endParaRPr lang="en-US" sz="2539">
              <a:solidFill>
                <a:srgbClr val="1F20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48227" lvl="1" indent="-274113" algn="l">
              <a:lnSpc>
                <a:spcPts val="3554"/>
              </a:lnSpc>
              <a:spcBef>
                <a:spcPct val="0"/>
              </a:spcBef>
              <a:buFont typeface="Arial"/>
              <a:buChar char="•"/>
            </a:pPr>
            <a:r>
              <a:rPr lang="en-US" sz="2539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Prevent generic execution process (reflective loading)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12578" y="0"/>
            <a:ext cx="6975422" cy="10287000"/>
            <a:chOff x="0" y="0"/>
            <a:chExt cx="183714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37148" cy="2709333"/>
            </a:xfrm>
            <a:custGeom>
              <a:avLst/>
              <a:gdLst/>
              <a:ahLst/>
              <a:cxnLst/>
              <a:rect l="l" t="t" r="r" b="b"/>
              <a:pathLst>
                <a:path w="1837148" h="2709333">
                  <a:moveTo>
                    <a:pt x="0" y="0"/>
                  </a:moveTo>
                  <a:lnTo>
                    <a:pt x="1837148" y="0"/>
                  </a:lnTo>
                  <a:lnTo>
                    <a:pt x="1837148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3714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944725" y="0"/>
            <a:ext cx="9553125" cy="6376711"/>
          </a:xfrm>
          <a:custGeom>
            <a:avLst/>
            <a:gdLst/>
            <a:ahLst/>
            <a:cxnLst/>
            <a:rect l="l" t="t" r="r" b="b"/>
            <a:pathLst>
              <a:path w="9553125" h="6376711">
                <a:moveTo>
                  <a:pt x="0" y="0"/>
                </a:moveTo>
                <a:lnTo>
                  <a:pt x="9553126" y="0"/>
                </a:lnTo>
                <a:lnTo>
                  <a:pt x="9553126" y="6376711"/>
                </a:lnTo>
                <a:lnTo>
                  <a:pt x="0" y="63767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420225" y="3032072"/>
            <a:ext cx="12312453" cy="6689278"/>
          </a:xfrm>
          <a:custGeom>
            <a:avLst/>
            <a:gdLst/>
            <a:ahLst/>
            <a:cxnLst/>
            <a:rect l="l" t="t" r="r" b="b"/>
            <a:pathLst>
              <a:path w="12312453" h="6689278">
                <a:moveTo>
                  <a:pt x="0" y="0"/>
                </a:moveTo>
                <a:lnTo>
                  <a:pt x="12312453" y="0"/>
                </a:lnTo>
                <a:lnTo>
                  <a:pt x="12312453" y="6689278"/>
                </a:lnTo>
                <a:lnTo>
                  <a:pt x="0" y="6689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420225" y="267098"/>
            <a:ext cx="10248811" cy="30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4 :</a:t>
            </a:r>
          </a:p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Stay away from memory protection changes</a:t>
            </a:r>
          </a:p>
          <a:p>
            <a:pPr algn="l">
              <a:lnSpc>
                <a:spcPts val="5977"/>
              </a:lnSpc>
            </a:pPr>
            <a:endParaRPr lang="en-US" sz="5337">
              <a:solidFill>
                <a:srgbClr val="1F20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 rot="576178">
            <a:off x="12989780" y="7341975"/>
            <a:ext cx="4969581" cy="1329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  <a:spcBef>
                <a:spcPct val="0"/>
              </a:spcBef>
            </a:pPr>
            <a:r>
              <a:rPr lang="en-US" sz="5100">
                <a:solidFill>
                  <a:srgbClr val="FFE865"/>
                </a:solidFill>
                <a:latin typeface="Noot"/>
                <a:ea typeface="Noot"/>
                <a:cs typeface="Noot"/>
                <a:sym typeface="Noot"/>
              </a:rPr>
              <a:t>REMEMBER LAST YEAR 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99462" y="0"/>
            <a:ext cx="10188538" cy="10287000"/>
            <a:chOff x="0" y="0"/>
            <a:chExt cx="268340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3401" cy="2709333"/>
            </a:xfrm>
            <a:custGeom>
              <a:avLst/>
              <a:gdLst/>
              <a:ahLst/>
              <a:cxnLst/>
              <a:rect l="l" t="t" r="r" b="b"/>
              <a:pathLst>
                <a:path w="2683401" h="2709333">
                  <a:moveTo>
                    <a:pt x="0" y="0"/>
                  </a:moveTo>
                  <a:lnTo>
                    <a:pt x="2683401" y="0"/>
                  </a:lnTo>
                  <a:lnTo>
                    <a:pt x="2683401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68340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85550" y="3791072"/>
            <a:ext cx="7419839" cy="3781159"/>
          </a:xfrm>
          <a:custGeom>
            <a:avLst/>
            <a:gdLst/>
            <a:ahLst/>
            <a:cxnLst/>
            <a:rect l="l" t="t" r="r" b="b"/>
            <a:pathLst>
              <a:path w="7419839" h="3781159">
                <a:moveTo>
                  <a:pt x="0" y="0"/>
                </a:moveTo>
                <a:lnTo>
                  <a:pt x="7419838" y="0"/>
                </a:lnTo>
                <a:lnTo>
                  <a:pt x="7419838" y="3781158"/>
                </a:lnTo>
                <a:lnTo>
                  <a:pt x="0" y="3781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 flipH="1">
            <a:off x="-447119" y="7741513"/>
            <a:ext cx="5536561" cy="3033574"/>
          </a:xfrm>
          <a:custGeom>
            <a:avLst/>
            <a:gdLst/>
            <a:ahLst/>
            <a:cxnLst/>
            <a:rect l="l" t="t" r="r" b="b"/>
            <a:pathLst>
              <a:path w="5536561" h="3033574">
                <a:moveTo>
                  <a:pt x="5536561" y="0"/>
                </a:moveTo>
                <a:lnTo>
                  <a:pt x="0" y="0"/>
                </a:lnTo>
                <a:lnTo>
                  <a:pt x="0" y="3033574"/>
                </a:lnTo>
                <a:lnTo>
                  <a:pt x="5536561" y="3033574"/>
                </a:lnTo>
                <a:lnTo>
                  <a:pt x="553656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7963872" y="3235626"/>
            <a:ext cx="10459718" cy="5045569"/>
          </a:xfrm>
          <a:custGeom>
            <a:avLst/>
            <a:gdLst/>
            <a:ahLst/>
            <a:cxnLst/>
            <a:rect l="l" t="t" r="r" b="b"/>
            <a:pathLst>
              <a:path w="10459718" h="5045569">
                <a:moveTo>
                  <a:pt x="0" y="0"/>
                </a:moveTo>
                <a:lnTo>
                  <a:pt x="10459718" y="0"/>
                </a:lnTo>
                <a:lnTo>
                  <a:pt x="10459718" y="5045569"/>
                </a:lnTo>
                <a:lnTo>
                  <a:pt x="0" y="50455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420225" y="267098"/>
            <a:ext cx="8389484" cy="376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4 :</a:t>
            </a:r>
          </a:p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Stay away from memory protection changes</a:t>
            </a:r>
          </a:p>
          <a:p>
            <a:pPr algn="l">
              <a:lnSpc>
                <a:spcPts val="5977"/>
              </a:lnSpc>
            </a:pPr>
            <a:endParaRPr lang="en-US" sz="5337">
              <a:solidFill>
                <a:srgbClr val="1F20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56477" y="8029430"/>
            <a:ext cx="4658523" cy="1654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356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is it ?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F2020"/>
                </a:solidFill>
                <a:latin typeface="Montserrat"/>
                <a:ea typeface="Montserrat"/>
                <a:cs typeface="Montserrat"/>
                <a:sym typeface="Montserrat"/>
              </a:rPr>
              <a:t>Start an unhooked suspended process and steal its ntdll memory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16924" y="1407921"/>
            <a:ext cx="5953613" cy="1047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7"/>
              </a:lnSpc>
              <a:spcBef>
                <a:spcPct val="0"/>
              </a:spcBef>
            </a:pPr>
            <a:r>
              <a:rPr lang="en-US" sz="301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Prefer Direct or Indirect Syscalls instead 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46124" y="0"/>
            <a:ext cx="4941876" cy="10287000"/>
            <a:chOff x="0" y="0"/>
            <a:chExt cx="130156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1564" cy="2709333"/>
            </a:xfrm>
            <a:custGeom>
              <a:avLst/>
              <a:gdLst/>
              <a:ahLst/>
              <a:cxnLst/>
              <a:rect l="l" t="t" r="r" b="b"/>
              <a:pathLst>
                <a:path w="1301564" h="2709333">
                  <a:moveTo>
                    <a:pt x="0" y="0"/>
                  </a:moveTo>
                  <a:lnTo>
                    <a:pt x="1301564" y="0"/>
                  </a:lnTo>
                  <a:lnTo>
                    <a:pt x="130156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7FA4A4">
                    <a:alpha val="100000"/>
                  </a:srgbClr>
                </a:gs>
                <a:gs pos="50000">
                  <a:srgbClr val="305A72">
                    <a:alpha val="100000"/>
                  </a:srgbClr>
                </a:gs>
                <a:gs pos="100000">
                  <a:srgbClr val="1A3C5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0156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58031">
            <a:off x="1026480" y="2668792"/>
            <a:ext cx="3149580" cy="5958666"/>
          </a:xfrm>
          <a:custGeom>
            <a:avLst/>
            <a:gdLst/>
            <a:ahLst/>
            <a:cxnLst/>
            <a:rect l="l" t="t" r="r" b="b"/>
            <a:pathLst>
              <a:path w="3149580" h="5958666">
                <a:moveTo>
                  <a:pt x="0" y="0"/>
                </a:moveTo>
                <a:lnTo>
                  <a:pt x="3149580" y="0"/>
                </a:lnTo>
                <a:lnTo>
                  <a:pt x="3149580" y="5958666"/>
                </a:lnTo>
                <a:lnTo>
                  <a:pt x="0" y="59586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607" t="-302" r="-579942" b="-4215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8777421" y="2181146"/>
            <a:ext cx="10284073" cy="6933958"/>
          </a:xfrm>
          <a:custGeom>
            <a:avLst/>
            <a:gdLst/>
            <a:ahLst/>
            <a:cxnLst/>
            <a:rect l="l" t="t" r="r" b="b"/>
            <a:pathLst>
              <a:path w="10284073" h="6933958">
                <a:moveTo>
                  <a:pt x="0" y="0"/>
                </a:moveTo>
                <a:lnTo>
                  <a:pt x="10284073" y="0"/>
                </a:lnTo>
                <a:lnTo>
                  <a:pt x="10284073" y="6933958"/>
                </a:lnTo>
                <a:lnTo>
                  <a:pt x="0" y="6933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420225" y="267098"/>
            <a:ext cx="9764155" cy="30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 4 :</a:t>
            </a:r>
          </a:p>
          <a:p>
            <a:pPr algn="l">
              <a:lnSpc>
                <a:spcPts val="5977"/>
              </a:lnSpc>
            </a:pPr>
            <a:r>
              <a:rPr lang="en-US" sz="5337">
                <a:solidFill>
                  <a:srgbClr val="1F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Stay away from memory protection changes</a:t>
            </a:r>
          </a:p>
          <a:p>
            <a:pPr algn="l">
              <a:lnSpc>
                <a:spcPts val="5977"/>
              </a:lnSpc>
            </a:pPr>
            <a:endParaRPr lang="en-US" sz="5337">
              <a:solidFill>
                <a:srgbClr val="1F20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30108" y="5883013"/>
            <a:ext cx="10135213" cy="4862211"/>
            <a:chOff x="0" y="0"/>
            <a:chExt cx="13513617" cy="6482948"/>
          </a:xfrm>
        </p:grpSpPr>
        <p:sp>
          <p:nvSpPr>
            <p:cNvPr id="9" name="TextBox 9"/>
            <p:cNvSpPr txBox="1"/>
            <p:nvPr/>
          </p:nvSpPr>
          <p:spPr>
            <a:xfrm rot="-629526">
              <a:off x="981775" y="1301318"/>
              <a:ext cx="11597485" cy="20428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837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 rot="-629526">
              <a:off x="150593" y="3036059"/>
              <a:ext cx="13267013" cy="2258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34"/>
                </a:lnSpc>
              </a:pPr>
              <a:r>
                <a:rPr lang="en-US" sz="12696" spc="241">
                  <a:solidFill>
                    <a:srgbClr val="FF5055"/>
                  </a:solidFill>
                  <a:latin typeface="Quotes Script"/>
                  <a:ea typeface="Quotes Script"/>
                  <a:cs typeface="Quotes Script"/>
                  <a:sym typeface="Quotes Script"/>
                </a:rPr>
                <a:t>JUMP !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806</Words>
  <Application>Microsoft Office PowerPoint</Application>
  <PresentationFormat>Personnalisé</PresentationFormat>
  <Paragraphs>150</Paragraphs>
  <Slides>37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53" baseType="lpstr">
      <vt:lpstr>Quotes Script</vt:lpstr>
      <vt:lpstr>Barbra</vt:lpstr>
      <vt:lpstr>Arimo</vt:lpstr>
      <vt:lpstr>Arial</vt:lpstr>
      <vt:lpstr>Edo</vt:lpstr>
      <vt:lpstr>Montserrat Bold</vt:lpstr>
      <vt:lpstr>Open Sans 2 Bold Italics</vt:lpstr>
      <vt:lpstr>Noot</vt:lpstr>
      <vt:lpstr>Calibri</vt:lpstr>
      <vt:lpstr>Montserrat</vt:lpstr>
      <vt:lpstr>Colo Pro</vt:lpstr>
      <vt:lpstr>Janmeid</vt:lpstr>
      <vt:lpstr>Open Sans 2</vt:lpstr>
      <vt:lpstr>Open Sans 1</vt:lpstr>
      <vt:lpstr>Open Sans 2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LEHACK 2024</dc:title>
  <cp:lastModifiedBy>Christopher THIEFIN</cp:lastModifiedBy>
  <cp:revision>6</cp:revision>
  <dcterms:created xsi:type="dcterms:W3CDTF">2006-08-16T00:00:00Z</dcterms:created>
  <dcterms:modified xsi:type="dcterms:W3CDTF">2024-07-06T14:56:45Z</dcterms:modified>
  <dc:identifier>DAGGJOIUYQI</dc:identifier>
</cp:coreProperties>
</file>