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97" r:id="rId28"/>
    <p:sldId id="298" r:id="rId29"/>
    <p:sldId id="288" r:id="rId30"/>
    <p:sldId id="299" r:id="rId31"/>
    <p:sldId id="300" r:id="rId32"/>
    <p:sldId id="301" r:id="rId33"/>
    <p:sldId id="302" r:id="rId34"/>
    <p:sldId id="310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lestutosdeprocessus.fr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ProcessusT" TargetMode="External"/><Relationship Id="rId5" Type="http://schemas.openxmlformats.org/officeDocument/2006/relationships/hyperlink" Target="mailto:processus@thiefin.fr" TargetMode="External"/><Relationship Id="rId4" Type="http://schemas.openxmlformats.org/officeDocument/2006/relationships/hyperlink" Target="https://www.youtube.com/c/processusthie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172104"/>
            <a:ext cx="8001000" cy="1076325"/>
          </a:xfrm>
        </p:spPr>
        <p:txBody>
          <a:bodyPr/>
          <a:lstStyle/>
          <a:p>
            <a:r>
              <a:rPr lang="fr-FR" dirty="0"/>
              <a:t>Les Tutos de Processus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07D34-605E-49D8-877E-D7992156D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455333"/>
            <a:ext cx="6400800" cy="1947333"/>
          </a:xfrm>
        </p:spPr>
        <p:txBody>
          <a:bodyPr/>
          <a:lstStyle/>
          <a:p>
            <a:r>
              <a:rPr lang="fr-FR" dirty="0"/>
              <a:t>Authentification dans Windows et limitations</a:t>
            </a:r>
          </a:p>
        </p:txBody>
      </p:sp>
    </p:spTree>
    <p:extLst>
      <p:ext uri="{BB962C8B-B14F-4D97-AF65-F5344CB8AC3E}">
        <p14:creationId xmlns:p14="http://schemas.microsoft.com/office/powerpoint/2010/main" val="168658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 fontScale="90000"/>
          </a:bodyPr>
          <a:lstStyle/>
          <a:p>
            <a:r>
              <a:rPr lang="fr-FR" dirty="0"/>
              <a:t>Historique et format de hash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4" y="1601426"/>
            <a:ext cx="7227773" cy="4031873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4000" b="1" dirty="0">
                <a:solidFill>
                  <a:srgbClr val="FF0000"/>
                </a:solidFill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ATTENTION</a:t>
            </a:r>
            <a:endParaRPr lang="fr-FR" altLang="fr-FR" sz="2400" b="1" dirty="0">
              <a:solidFill>
                <a:srgbClr val="FF0000"/>
              </a:solidFill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Protocole ou hash : KESAKO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NTLM = Protocole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LM et NT = Hash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 fontScale="90000"/>
          </a:bodyPr>
          <a:lstStyle/>
          <a:p>
            <a:r>
              <a:rPr lang="fr-FR" dirty="0"/>
              <a:t>Historique et format de hash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8212E91-90B5-463F-8FF1-D90FE4B61E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4888" y="1114055"/>
            <a:ext cx="10862223" cy="120032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Une courte vidéo sur ce qu’il faut retenir du format de hash LM 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Hash LM">
            <a:hlinkClick r:id="" action="ppaction://media"/>
            <a:extLst>
              <a:ext uri="{FF2B5EF4-FFF2-40B4-BE49-F238E27FC236}">
                <a16:creationId xmlns:a16="http://schemas.microsoft.com/office/drawing/2014/main" id="{3D2A71C3-6FBD-4AB5-9AB6-BF4052A106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9301" y="2583487"/>
            <a:ext cx="6493397" cy="36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166842"/>
            <a:ext cx="9808927" cy="4524315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format de hash LM, c’est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    - Un mot de passe limité à 14 caractères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    - Un alphabet restreint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    - Un algorithme DES ancien et faible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    - Le calcul du hash ne se fait même pas sur toute la longueur du mot          	de passe (Ce dernier est décomposé en deux portions de 7 caractères)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5EFE2AC-3D0B-4BB2-BAF7-549B0DACE35E}"/>
              </a:ext>
            </a:extLst>
          </p:cNvPr>
          <p:cNvSpPr txBox="1">
            <a:spLocks/>
          </p:cNvSpPr>
          <p:nvPr/>
        </p:nvSpPr>
        <p:spPr>
          <a:xfrm>
            <a:off x="550415" y="1"/>
            <a:ext cx="9556111" cy="84495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Historique et format de hash</a:t>
            </a:r>
          </a:p>
        </p:txBody>
      </p:sp>
    </p:spTree>
    <p:extLst>
      <p:ext uri="{BB962C8B-B14F-4D97-AF65-F5344CB8AC3E}">
        <p14:creationId xmlns:p14="http://schemas.microsoft.com/office/powerpoint/2010/main" val="20167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352356"/>
            <a:ext cx="9808927" cy="4278094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NT Hash c’est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Les mots de passe peuvent aller jusqu'à 255 caractères en Unicode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L'algorithme du hash NT est MD4 et il est plus robuste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L’algorithme de hachage complet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32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MD4(UTF-16-LE(password))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 fontScale="90000"/>
          </a:bodyPr>
          <a:lstStyle/>
          <a:p>
            <a:r>
              <a:rPr lang="fr-FR" dirty="0"/>
              <a:t>Historique et format de hash</a:t>
            </a:r>
          </a:p>
        </p:txBody>
      </p:sp>
    </p:spTree>
    <p:extLst>
      <p:ext uri="{BB962C8B-B14F-4D97-AF65-F5344CB8AC3E}">
        <p14:creationId xmlns:p14="http://schemas.microsoft.com/office/powerpoint/2010/main" val="170968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4" y="2257992"/>
            <a:ext cx="6193285" cy="2431435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SALAGE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hash d’un même mot de passe sera donc différent </a:t>
            </a:r>
            <a:r>
              <a:rPr lang="fr-FR" altLang="fr-FR" sz="3200" b="1" u="sng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à chaque fois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qu’on le génèrera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/>
          </a:bodyPr>
          <a:lstStyle/>
          <a:p>
            <a:r>
              <a:rPr lang="fr-FR" dirty="0"/>
              <a:t>Limitations de sécurité</a:t>
            </a:r>
          </a:p>
        </p:txBody>
      </p:sp>
      <p:pic>
        <p:nvPicPr>
          <p:cNvPr id="1026" name="Picture 2" descr="Namz on Twitter: &quot;Poudre de perlimpinpin dans ta gueule. #2017LeDebat  #LEDEBAT2017… &quot;">
            <a:extLst>
              <a:ext uri="{FF2B5EF4-FFF2-40B4-BE49-F238E27FC236}">
                <a16:creationId xmlns:a16="http://schemas.microsoft.com/office/drawing/2014/main" id="{545BEF49-B024-4761-B9B6-0AA61D1C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41" y="1193938"/>
            <a:ext cx="4260542" cy="42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9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746592"/>
            <a:ext cx="9808927" cy="2308324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Mais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Dans le cas de ces 2 formats de hash, il n’existe pas de « grain de sel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/>
          </a:bodyPr>
          <a:lstStyle/>
          <a:p>
            <a:r>
              <a:rPr lang="fr-FR" dirty="0"/>
              <a:t>Limitations de sécurité</a:t>
            </a:r>
          </a:p>
        </p:txBody>
      </p:sp>
    </p:spTree>
    <p:extLst>
      <p:ext uri="{BB962C8B-B14F-4D97-AF65-F5344CB8AC3E}">
        <p14:creationId xmlns:p14="http://schemas.microsoft.com/office/powerpoint/2010/main" val="15649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119454"/>
            <a:ext cx="9808927" cy="2308324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Il est donc possible pour un attaquant d’utiliser des tables de pré-calcul pour retrouver le mot de passe à partir d’un hash donné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Ces tables sont appelées « Rainbow tables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/>
          </a:bodyPr>
          <a:lstStyle/>
          <a:p>
            <a:r>
              <a:rPr lang="fr-FR" dirty="0"/>
              <a:t>Limitations de sécurité</a:t>
            </a:r>
          </a:p>
        </p:txBody>
      </p:sp>
    </p:spTree>
    <p:extLst>
      <p:ext uri="{BB962C8B-B14F-4D97-AF65-F5344CB8AC3E}">
        <p14:creationId xmlns:p14="http://schemas.microsoft.com/office/powerpoint/2010/main" val="322366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579682"/>
            <a:ext cx="9808927" cy="2677656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Lors d’une attaque par force brute, le calcul d’un hash est l’étape la plus longue a effectuer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Si l’ensemble des hash que nous souhaitons comparer sont déjà calculés, nous nous affranchissons de la durée de calcul.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44951"/>
          </a:xfrm>
        </p:spPr>
        <p:txBody>
          <a:bodyPr>
            <a:normAutofit/>
          </a:bodyPr>
          <a:lstStyle/>
          <a:p>
            <a:r>
              <a:rPr lang="fr-FR" dirty="0"/>
              <a:t>Limitations de sécurité</a:t>
            </a:r>
          </a:p>
        </p:txBody>
      </p:sp>
    </p:spTree>
    <p:extLst>
      <p:ext uri="{BB962C8B-B14F-4D97-AF65-F5344CB8AC3E}">
        <p14:creationId xmlns:p14="http://schemas.microsoft.com/office/powerpoint/2010/main" val="304562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826374"/>
            <a:ext cx="9808927" cy="378565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format 	LM                                     Windows 95, 98 et 98 Second Edition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format NT Hash                            Windows XP et Server 2003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NTLM est le protocole d'authentification par défaut pour Windows NT 4.0 (Windows 2000)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64815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des formats de hash dans Windows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65785B6-A6D3-4A8A-BC95-2351C62B66A5}"/>
              </a:ext>
            </a:extLst>
          </p:cNvPr>
          <p:cNvCxnSpPr>
            <a:cxnSpLocks/>
          </p:cNvCxnSpPr>
          <p:nvPr/>
        </p:nvCxnSpPr>
        <p:spPr>
          <a:xfrm>
            <a:off x="3346882" y="2441359"/>
            <a:ext cx="17489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017C85E-B85A-4F3C-9F8C-7AD866B488F7}"/>
              </a:ext>
            </a:extLst>
          </p:cNvPr>
          <p:cNvCxnSpPr>
            <a:cxnSpLocks/>
          </p:cNvCxnSpPr>
          <p:nvPr/>
        </p:nvCxnSpPr>
        <p:spPr>
          <a:xfrm>
            <a:off x="3346882" y="3206319"/>
            <a:ext cx="17489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5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195706"/>
            <a:ext cx="9808927" cy="3046988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protocole NTLM, appelé également Net-NTLMv1, utilise à la fois le hash NT et le hash LM, en fonction de la configuration du client ou du serveur et de ce qui est disponible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Il est donc possible de forcer une authentification avec un hash LM en le spécifiant au serveur lors de la transaction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64815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des formats de hash dans Windows</a:t>
            </a:r>
          </a:p>
        </p:txBody>
      </p:sp>
    </p:spTree>
    <p:extLst>
      <p:ext uri="{BB962C8B-B14F-4D97-AF65-F5344CB8AC3E}">
        <p14:creationId xmlns:p14="http://schemas.microsoft.com/office/powerpoint/2010/main" val="232735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0"/>
            <a:ext cx="7725221" cy="785812"/>
          </a:xfrm>
        </p:spPr>
        <p:txBody>
          <a:bodyPr>
            <a:normAutofit fontScale="90000"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998876"/>
            <a:ext cx="857868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Schéma du Lab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Principe de l’authentification défi-réponse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Calcul et utilité d’un hash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Récupération d’un mot de passe à partir d’un hash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Historique et format de hash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Limitations de sécurité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Evolution des formats de hash dans Windows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Authentification locale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Principe d’authentification sur un domaine Active Directory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Transactions d’authentification dans un domaine Active Directory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Fournisseur de support de sécurité et Processus Système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Attaque DC Sync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Pré-authentification Kerberos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Attaque par Responder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Relai NTLM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Délégations non contraintes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Génération de jetons TGT et TGS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rôle du compte KRBTGT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Génération de ticket d’argent (Silver Ticket)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Génération de ticket d’or (Golden Ticket)</a:t>
            </a:r>
          </a:p>
        </p:txBody>
      </p:sp>
    </p:spTree>
    <p:extLst>
      <p:ext uri="{BB962C8B-B14F-4D97-AF65-F5344CB8AC3E}">
        <p14:creationId xmlns:p14="http://schemas.microsoft.com/office/powerpoint/2010/main" val="116382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167374"/>
            <a:ext cx="9808927" cy="3539430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Depuis Windows 2000, l’authentification NTLMv2, appelée Net-NTLMv2, est prise en charge nativement et son fonctionnement améliore la sécurité de l’authentification au niveau de l’authenticité des acteurs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Son algorithme : </a:t>
            </a:r>
            <a:r>
              <a:rPr lang="fr-FR" altLang="fr-FR" sz="32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HMAC-MD5</a:t>
            </a:r>
            <a:endParaRPr lang="fr-FR" altLang="fr-FR" sz="24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Avec un petit quelque chose en plus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64815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des formats de hash dans Windows</a:t>
            </a:r>
          </a:p>
        </p:txBody>
      </p:sp>
      <p:pic>
        <p:nvPicPr>
          <p:cNvPr id="2050" name="Picture 2" descr="Free l'horloge 1200448 PNG with Transparent Background">
            <a:extLst>
              <a:ext uri="{FF2B5EF4-FFF2-40B4-BE49-F238E27FC236}">
                <a16:creationId xmlns:a16="http://schemas.microsoft.com/office/drawing/2014/main" id="{25BAD1F0-6096-41C5-A351-2CDFBCB2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419599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4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408907"/>
            <a:ext cx="9808927" cy="1569660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Lors d’une authentification locale, sans gestion de domaine, le nom d’utilisateur est envoyé en clair, sans chiffrement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887766"/>
          </a:xfrm>
        </p:spPr>
        <p:txBody>
          <a:bodyPr>
            <a:normAutofit/>
          </a:bodyPr>
          <a:lstStyle/>
          <a:p>
            <a:r>
              <a:rPr lang="fr-FR" dirty="0"/>
              <a:t>Authentification locale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27ECAD-17A2-4464-BFEB-09BE11AB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415" y="3499706"/>
            <a:ext cx="10817644" cy="19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887766"/>
          </a:xfrm>
        </p:spPr>
        <p:txBody>
          <a:bodyPr>
            <a:normAutofit/>
          </a:bodyPr>
          <a:lstStyle/>
          <a:p>
            <a:r>
              <a:rPr lang="fr-FR" dirty="0"/>
              <a:t>Authentification locale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729625-DB5C-461E-A44A-A3FEFD81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415" y="1319268"/>
            <a:ext cx="10299400" cy="48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24006" y="2828835"/>
            <a:ext cx="9808927" cy="120032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L’authentification KERBEROS : LA CENTRALISATION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d’authentification sur un domaine Active Directory</a:t>
            </a:r>
          </a:p>
        </p:txBody>
      </p:sp>
    </p:spTree>
    <p:extLst>
      <p:ext uri="{BB962C8B-B14F-4D97-AF65-F5344CB8AC3E}">
        <p14:creationId xmlns:p14="http://schemas.microsoft.com/office/powerpoint/2010/main" val="270015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090172"/>
            <a:ext cx="4838331" cy="2677656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Active Directory c’est quoi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Kerberos c’est quoi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Vous avez dit KDC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d’authentification sur un domaine Active Directory</a:t>
            </a:r>
          </a:p>
        </p:txBody>
      </p:sp>
    </p:spTree>
    <p:extLst>
      <p:ext uri="{BB962C8B-B14F-4D97-AF65-F5344CB8AC3E}">
        <p14:creationId xmlns:p14="http://schemas.microsoft.com/office/powerpoint/2010/main" val="1983624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466894"/>
            <a:ext cx="9880847" cy="5078313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simple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client souhaite accéder à une ressource d’un serveur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Il s’authentifie auprès du KDC qui vérifie son identité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Si elle est vérifiée, le KDC fourni au client un Jeton garantissant son authenticité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client utilise ce Jeton pour demander au KDC l’accès à la ressource du serveur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KDC lui fournit un nouveau Jeton contenant ses permissions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client peut fournir au serveur A son nouveau Jeton afin qu’il vérifie si le compte dispose des permissions pour accéder à la ressource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d’authentification sur un domaine Active Directory</a:t>
            </a:r>
          </a:p>
        </p:txBody>
      </p:sp>
    </p:spTree>
    <p:extLst>
      <p:ext uri="{BB962C8B-B14F-4D97-AF65-F5344CB8AC3E}">
        <p14:creationId xmlns:p14="http://schemas.microsoft.com/office/powerpoint/2010/main" val="225179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d’authentification sur un domaine Active Directory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8DBCB9-31F7-4167-9F24-1E4C0FBD3B87}"/>
              </a:ext>
            </a:extLst>
          </p:cNvPr>
          <p:cNvSpPr txBox="1"/>
          <p:nvPr/>
        </p:nvSpPr>
        <p:spPr>
          <a:xfrm>
            <a:off x="2081113" y="1767006"/>
            <a:ext cx="80254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</a:rPr>
              <a:t>AVERTISSEMENT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Certaines séquences de cette présentation peuvent heurter la sensibilité.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6DAC8F-E07C-4D74-A152-CAB14B75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20" y="5029939"/>
            <a:ext cx="1907959" cy="19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89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78CEB-1466-4239-A7A6-7EE0ACB6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5" y="2353526"/>
            <a:ext cx="7731282" cy="43488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8137" y="1556560"/>
            <a:ext cx="4511028" cy="133442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demande de TGT : KRB_AS_REQ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54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78CEB-1466-4239-A7A6-7EE0ACB6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17455" y="2353526"/>
            <a:ext cx="7731282" cy="4348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8137" y="1556560"/>
            <a:ext cx="4511028" cy="133442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réponse au TGT : KRB_AS_REP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643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161198"/>
            <a:ext cx="9907480" cy="2677656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20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20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0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Important : Le jeton TGT n’est pas lisible par le client, il est chiffré avec la clé du KDC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b="1" u="sng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Seul le KDC est donc en mesure de déchiffrer et accéder au contenu de ce Jeton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0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d’authentification sur un domaine Active Directory</a:t>
            </a:r>
          </a:p>
        </p:txBody>
      </p:sp>
    </p:spTree>
    <p:extLst>
      <p:ext uri="{BB962C8B-B14F-4D97-AF65-F5344CB8AC3E}">
        <p14:creationId xmlns:p14="http://schemas.microsoft.com/office/powerpoint/2010/main" val="42607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73" y="36869"/>
            <a:ext cx="7725221" cy="785812"/>
          </a:xfrm>
        </p:spPr>
        <p:txBody>
          <a:bodyPr>
            <a:normAutofit fontScale="90000"/>
          </a:bodyPr>
          <a:lstStyle/>
          <a:p>
            <a:r>
              <a:rPr lang="fr-FR" dirty="0"/>
              <a:t>Schéma du </a:t>
            </a:r>
            <a:r>
              <a:rPr lang="fr-FR" dirty="0" err="1"/>
              <a:t>lab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804145-8AFE-4CC5-AA4E-62C92438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89" y="938212"/>
            <a:ext cx="9760022" cy="54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7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78CEB-1466-4239-A7A6-7EE0ACB6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17455" y="2353526"/>
            <a:ext cx="7731281" cy="4348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8137" y="1556560"/>
            <a:ext cx="4511028" cy="133442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demande de TGS : KRB_TGS_REQ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63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78CEB-1466-4239-A7A6-7EE0ACB6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17455" y="2353526"/>
            <a:ext cx="7731281" cy="4348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8137" y="1556560"/>
            <a:ext cx="4511028" cy="133442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réponse au TGS : KRB_TGS_REP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843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78CEB-1466-4239-A7A6-7EE0ACB6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17456" y="2353526"/>
            <a:ext cx="7731279" cy="4348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8137" y="1556560"/>
            <a:ext cx="4511028" cy="133442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demande d’accès à la ressource : KRB_AP_REQ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247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78CEB-1466-4239-A7A6-7EE0ACB6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17456" y="2353526"/>
            <a:ext cx="7731279" cy="4348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8137" y="1556560"/>
            <a:ext cx="4511028" cy="1334422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Exemple détaillé de transaction KERBEROS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fourniture d’accès : KRB_AP_REP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210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/>
              <a:t>Principe d’authentification sur un domaine Active Directory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2739A9-2DD6-43E3-8E63-95B1AB1B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5" y="2485749"/>
            <a:ext cx="10659368" cy="4131968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780E271E-5795-46F4-B3FB-F6B79F5F72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528712"/>
            <a:ext cx="4511028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b="1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b="1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Authentification Kerberos dans Wireshark :</a:t>
            </a: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89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380780"/>
            <a:ext cx="3259585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LSASS et ses petits SSP…</a:t>
            </a: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Fournisseur de support de sécurité et Processus Système</a:t>
            </a:r>
          </a:p>
        </p:txBody>
      </p:sp>
      <p:pic>
        <p:nvPicPr>
          <p:cNvPr id="1026" name="Picture 2" descr="Boîte Strong Banque - Image gratuite sur Pixabay">
            <a:extLst>
              <a:ext uri="{FF2B5EF4-FFF2-40B4-BE49-F238E27FC236}">
                <a16:creationId xmlns:a16="http://schemas.microsoft.com/office/drawing/2014/main" id="{75CCCC2D-8D71-4DEC-BA38-EB5824D82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8"/>
          <a:stretch/>
        </p:blipFill>
        <p:spPr bwMode="auto">
          <a:xfrm>
            <a:off x="4047180" y="1542908"/>
            <a:ext cx="4334822" cy="46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39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380780"/>
            <a:ext cx="3259585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Mimikatz et le débogage…</a:t>
            </a: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02670"/>
          </a:xfrm>
        </p:spPr>
        <p:txBody>
          <a:bodyPr>
            <a:normAutofit fontScale="90000"/>
          </a:bodyPr>
          <a:lstStyle/>
          <a:p>
            <a:r>
              <a:rPr lang="fr-FR" dirty="0"/>
              <a:t>Fournisseur de support de sécurité et Processus Système</a:t>
            </a:r>
          </a:p>
        </p:txBody>
      </p:sp>
      <p:pic>
        <p:nvPicPr>
          <p:cNvPr id="2050" name="Picture 2" descr="Trois kiwis ouverts PNG transparents - StickPNG">
            <a:extLst>
              <a:ext uri="{FF2B5EF4-FFF2-40B4-BE49-F238E27FC236}">
                <a16:creationId xmlns:a16="http://schemas.microsoft.com/office/drawing/2014/main" id="{C909BF60-8FBB-4085-9215-D26D43EE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46" y="2148809"/>
            <a:ext cx="4048562" cy="4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27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380780"/>
            <a:ext cx="3259585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réplication, ça a du bon !</a:t>
            </a: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/>
          </a:bodyPr>
          <a:lstStyle/>
          <a:p>
            <a:r>
              <a:rPr lang="fr-FR" dirty="0"/>
              <a:t>Attaque DC Sync</a:t>
            </a:r>
          </a:p>
        </p:txBody>
      </p:sp>
      <p:pic>
        <p:nvPicPr>
          <p:cNvPr id="3076" name="Picture 4" descr="Sync Icon | Material UI">
            <a:extLst>
              <a:ext uri="{FF2B5EF4-FFF2-40B4-BE49-F238E27FC236}">
                <a16:creationId xmlns:a16="http://schemas.microsoft.com/office/drawing/2014/main" id="{E8E2150D-7B15-47CB-83A2-1C28D2F0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000250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72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6" y="1228255"/>
            <a:ext cx="3950564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Pas besoin de montrer patte blanche !</a:t>
            </a: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Pré-authentification Kerberos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B9DDF4-045C-40B4-A370-7F8AEE7B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639164"/>
            <a:ext cx="10525125" cy="39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5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6" y="1228255"/>
            <a:ext cx="3950564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Je suis tout le monde !</a:t>
            </a:r>
          </a:p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/>
          </a:bodyPr>
          <a:lstStyle/>
          <a:p>
            <a:r>
              <a:rPr lang="fr-FR" dirty="0"/>
              <a:t>Attaque par Responder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54D5DD-BA27-4104-AF22-53230DBE2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18" y="2701686"/>
            <a:ext cx="8468904" cy="40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11704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de l’authentification défi-réponse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642500"/>
            <a:ext cx="8978596" cy="5016758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2673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client fourni en clair, sans chiffrement, son nom d’utilisateur au serveur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52673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serveur génère un nombre aléatoire, appelé défi, et le transmet au client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>
                <a:tab pos="52673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 partir de ce nombre, le client créer une fonction de hachage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52673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client génère le hash de son mot de passe à partir de la fonction précédemment créée et le transmet au serveur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>
                <a:tab pos="52673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serveur détient le véritable hash du mot de passe du compte spécifié, il compare donc le hash transmis par le client à ce dernier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>
                <a:tab pos="52673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Si les 2 hash sont identiques, le mot de passe utilisé par le client pour générer le hash est correct et l’authentification est valide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673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50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6665" y="1430086"/>
            <a:ext cx="10289588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responder -I eth0 –wrf		python3 ntlmrelayx.py -smb2support -t 172.23.96.101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/>
          </a:bodyPr>
          <a:lstStyle/>
          <a:p>
            <a:r>
              <a:rPr lang="fr-FR" dirty="0"/>
              <a:t>Relai NTLM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BE10CA-3E36-4666-B656-D4C6B672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8" y="2414726"/>
            <a:ext cx="10836082" cy="39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77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761948"/>
            <a:ext cx="3744415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Attention aux autorisations accordées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Délégations non contraintes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EB3C97-9A39-4D95-BA11-B0E325EC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28" y="1278384"/>
            <a:ext cx="6126425" cy="52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3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1436" y="1578707"/>
            <a:ext cx="3053919" cy="1569660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En lançant Rubeus en mode moniteur, on peut récupérer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jeton TGT d’un compte Utilisateur lors de la connexion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Délégations non contraintes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7BBA5A-2208-490C-8DEA-22276859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785" y="1578707"/>
            <a:ext cx="7286785" cy="46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8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1436" y="1824928"/>
            <a:ext cx="3053919" cy="1077218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peut ensuite faire une attaque de type Pass The Ticket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Délégations non contraintes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F6ABB5-248D-43F1-930D-7377001A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644" y="1243952"/>
            <a:ext cx="7253426" cy="54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1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1436" y="1701819"/>
            <a:ext cx="3053919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exécute ensuite des commandes avec les privilèges de l’utilisateur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Délégations non contraintes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846BF4-C3C9-4B54-8EC3-0FA14F17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877" y="1349405"/>
            <a:ext cx="7371969" cy="52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9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1436" y="1948040"/>
            <a:ext cx="5015884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récupère les hash du domaine via secretsdump.py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Génération de jetons TGT et TGS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0D2961-D8DC-455D-ACDF-2E5075DB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6" y="3266481"/>
            <a:ext cx="10321886" cy="29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32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246704"/>
            <a:ext cx="4199138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génère un jeton TGT pour s’authentifier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 fontScale="90000"/>
          </a:bodyPr>
          <a:lstStyle/>
          <a:p>
            <a:r>
              <a:rPr lang="fr-FR" dirty="0"/>
              <a:t>Génération de jetons TGT et TGS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0D2961-D8DC-455D-ACDF-2E5075DB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5679" y="2077701"/>
            <a:ext cx="9440641" cy="44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6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246704"/>
            <a:ext cx="4199138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KRBTGT : Kerberos Ticket Granting Ticket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941031"/>
          </a:xfrm>
        </p:spPr>
        <p:txBody>
          <a:bodyPr>
            <a:normAutofit/>
          </a:bodyPr>
          <a:lstStyle/>
          <a:p>
            <a:r>
              <a:rPr lang="fr-FR" dirty="0"/>
              <a:t>Le rôle du compte KRBTGT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53DC2B-FAD8-4653-94D5-7A7100AF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48" y="2472149"/>
            <a:ext cx="7193903" cy="40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9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119313"/>
            <a:ext cx="4199138" cy="1569660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but : Récupérer le hash du compte de service pour générer des jetons TGS chiffrés avec ce hash et nous octroyant tous les privilèges sur la ressource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55936"/>
          </a:xfrm>
        </p:spPr>
        <p:txBody>
          <a:bodyPr>
            <a:normAutofit fontScale="90000"/>
          </a:bodyPr>
          <a:lstStyle/>
          <a:p>
            <a:r>
              <a:rPr lang="fr-FR" dirty="0"/>
              <a:t>Génération de ticket d’argent (Silver Ticket)</a:t>
            </a:r>
          </a:p>
        </p:txBody>
      </p:sp>
      <p:pic>
        <p:nvPicPr>
          <p:cNvPr id="1028" name="Picture 4" descr="Montón de lingotes de plata. 3d | Foto Premium">
            <a:extLst>
              <a:ext uri="{FF2B5EF4-FFF2-40B4-BE49-F238E27FC236}">
                <a16:creationId xmlns:a16="http://schemas.microsoft.com/office/drawing/2014/main" id="{E9F0A36F-6CD4-4532-BBFA-A5CD0360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19313"/>
            <a:ext cx="5962650" cy="4467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60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2119313"/>
            <a:ext cx="3783460" cy="132343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Le but : Récupérer le hash du compte KRBTGT et générer un jeton TGS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passe-partout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55936"/>
          </a:xfrm>
        </p:spPr>
        <p:txBody>
          <a:bodyPr>
            <a:normAutofit fontScale="90000"/>
          </a:bodyPr>
          <a:lstStyle/>
          <a:p>
            <a:r>
              <a:rPr lang="sv-SE" dirty="0"/>
              <a:t>Génération de ticket d’or (Golden Ticket)</a:t>
            </a:r>
            <a:endParaRPr lang="fr-FR" dirty="0"/>
          </a:p>
        </p:txBody>
      </p:sp>
      <p:pic>
        <p:nvPicPr>
          <p:cNvPr id="2050" name="Picture 2" descr="Le Crédit Agricole sort ses Golden Tickets pour les retraits d'argent">
            <a:extLst>
              <a:ext uri="{FF2B5EF4-FFF2-40B4-BE49-F238E27FC236}">
                <a16:creationId xmlns:a16="http://schemas.microsoft.com/office/drawing/2014/main" id="{93A0837A-6E5B-4DE6-8B0D-01532D3F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2" y="2119313"/>
            <a:ext cx="6076950" cy="34182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2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11704"/>
          </a:xfrm>
        </p:spPr>
        <p:txBody>
          <a:bodyPr>
            <a:normAutofit fontScale="90000"/>
          </a:bodyPr>
          <a:lstStyle/>
          <a:p>
            <a:r>
              <a:rPr lang="fr-FR" dirty="0"/>
              <a:t>Principe de l’authentification défi-réponse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2B6DC2-9E42-4FF9-8A7E-EF131258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415" y="1749423"/>
            <a:ext cx="8593585" cy="48338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44528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4" y="1804273"/>
            <a:ext cx="5774185" cy="1077218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Etape 1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Récupérer le hash du compte KRBTGT avec secretsdump.py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55936"/>
          </a:xfrm>
        </p:spPr>
        <p:txBody>
          <a:bodyPr>
            <a:normAutofit fontScale="90000"/>
          </a:bodyPr>
          <a:lstStyle/>
          <a:p>
            <a:r>
              <a:rPr lang="sv-SE" dirty="0"/>
              <a:t>Génération de ticket d’or (Golden Ticket)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CF4A1E-6383-47FB-BB38-EE02C591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4" y="3331628"/>
            <a:ext cx="10134600" cy="26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34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4" y="1804273"/>
            <a:ext cx="4602611" cy="1077218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Etape 2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Récupérer le SID du domaine avec lookupsid.py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55936"/>
          </a:xfrm>
        </p:spPr>
        <p:txBody>
          <a:bodyPr>
            <a:normAutofit fontScale="90000"/>
          </a:bodyPr>
          <a:lstStyle/>
          <a:p>
            <a:r>
              <a:rPr lang="sv-SE" dirty="0"/>
              <a:t>Génération de ticket d’or (Golden Ticket)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58D7B9-77D7-4CD8-A777-F341BF1F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4" y="3300018"/>
            <a:ext cx="9810750" cy="27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4" y="1758693"/>
            <a:ext cx="7317236" cy="1077218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Etape 3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Générer un jeton universel pour un compte (même inexistant dans l’annuaire !)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55936"/>
          </a:xfrm>
        </p:spPr>
        <p:txBody>
          <a:bodyPr>
            <a:normAutofit fontScale="90000"/>
          </a:bodyPr>
          <a:lstStyle/>
          <a:p>
            <a:r>
              <a:rPr lang="sv-SE" dirty="0"/>
              <a:t>Génération de ticket d’or (Golden Ticket)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DAC2F-4BA8-4C6C-A7A2-5BAA8D01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4" y="3138666"/>
            <a:ext cx="10448175" cy="32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4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3" y="1881803"/>
            <a:ext cx="8069711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peut accéder à n’importe quelle ressource en tant que notre utilisateur inexistant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455936"/>
          </a:xfrm>
        </p:spPr>
        <p:txBody>
          <a:bodyPr>
            <a:normAutofit fontScale="90000"/>
          </a:bodyPr>
          <a:lstStyle/>
          <a:p>
            <a:r>
              <a:rPr lang="sv-SE" dirty="0"/>
              <a:t>Génération de ticket d’or (Golden Ticket)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0D5552-908D-4249-B4AB-73186381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3" y="3212099"/>
            <a:ext cx="9320212" cy="29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60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382" y="2095132"/>
            <a:ext cx="4962618" cy="1455936"/>
          </a:xfrm>
        </p:spPr>
        <p:txBody>
          <a:bodyPr>
            <a:normAutofit/>
          </a:bodyPr>
          <a:lstStyle/>
          <a:p>
            <a:r>
              <a:rPr lang="sv-SE" dirty="0"/>
              <a:t>DES QUESTIONS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95CE17-A52E-48EF-B99D-28DF54404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09" y="645851"/>
            <a:ext cx="3499149" cy="43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4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262368"/>
            <a:ext cx="8318378" cy="5386090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6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Si besoin mes coordonnées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8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Blog :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https://lestutosdeprocessus.fr</a:t>
            </a: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8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Chaîne YouTube :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https://www.youtube.com/c/processusthief</a:t>
            </a: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8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Adresse mail :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processus@thiefin.fr</a:t>
            </a: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8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Discord :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Processus#5439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8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Twitter :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https://twitter.com/ProcessusT</a:t>
            </a: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18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Téléphone : </a:t>
            </a: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07.67.19.58.25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16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5B302A8-18C0-4B9E-B0FC-FA2FC11D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2"/>
            <a:ext cx="9556111" cy="1020930"/>
          </a:xfrm>
        </p:spPr>
        <p:txBody>
          <a:bodyPr>
            <a:normAutofit/>
          </a:bodyPr>
          <a:lstStyle/>
          <a:p>
            <a:r>
              <a:rPr lang="sv-SE" dirty="0"/>
              <a:t>Merci !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306610-7AE5-45CC-AF47-8D0C6B4FA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154" y="349232"/>
            <a:ext cx="1585995" cy="21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34500"/>
          </a:xfrm>
        </p:spPr>
        <p:txBody>
          <a:bodyPr>
            <a:normAutofit/>
          </a:bodyPr>
          <a:lstStyle/>
          <a:p>
            <a:r>
              <a:rPr lang="fr-FR" dirty="0"/>
              <a:t>Calcul et utilité d’un hash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313438"/>
            <a:ext cx="9959398" cy="4893647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Un hash peut être traduit en français par « Empreinte numérique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Une fonction de hachage permet donc à partir d’une donnée fournie de calculer son empreinte numérique.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ne peut pas remonter jusqu’au mot de passe initial par déchiffrement.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En théorie l’empreinte d’un mot de passe est unique, 2 mots de passe différents ne peuvent pas partager la même empreinte.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En pratique, cela s’appelle une collision de hash.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834500"/>
          </a:xfrm>
        </p:spPr>
        <p:txBody>
          <a:bodyPr>
            <a:normAutofit/>
          </a:bodyPr>
          <a:lstStyle/>
          <a:p>
            <a:r>
              <a:rPr lang="fr-FR" dirty="0"/>
              <a:t>Calcul et utilité d’un hash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B93E42-6176-4A32-99D8-593714D1F2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73" y="3566993"/>
            <a:ext cx="8330651" cy="1774515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482DF8C-82E4-431E-876F-1E8BC63454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65693" y="1516492"/>
            <a:ext cx="6660613" cy="1200329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Hachage du mot de passe « password » en MD5 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3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12110"/>
          </a:xfrm>
        </p:spPr>
        <p:txBody>
          <a:bodyPr>
            <a:normAutofit fontScale="90000"/>
          </a:bodyPr>
          <a:lstStyle/>
          <a:p>
            <a:r>
              <a:rPr lang="fr-FR" dirty="0"/>
              <a:t>Récupération d’un mot de passe à partir d’un hash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878480"/>
            <a:ext cx="9959398" cy="3416320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RAPPEL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On ne peut pas remonter jusqu’au mot de passe initial par déchiffrement.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MAIS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QUAND ON VEUT, ON PEUT.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Superman PNG les collections d'images sont téléchargeables gratuitement -  CrazyPNG.com-Crazy PNG images téléchargement gratuit">
            <a:extLst>
              <a:ext uri="{FF2B5EF4-FFF2-40B4-BE49-F238E27FC236}">
                <a16:creationId xmlns:a16="http://schemas.microsoft.com/office/drawing/2014/main" id="{EF878BBC-2913-487A-9AC8-BAED4B15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70" y="3555960"/>
            <a:ext cx="3186776" cy="31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0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C800E-D942-4BD1-90BC-E2ED3E6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0" y="5630450"/>
            <a:ext cx="835404" cy="11375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7F2A93-B58D-42D5-81B4-0B58C7A6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1"/>
            <a:ext cx="9556111" cy="1412110"/>
          </a:xfrm>
        </p:spPr>
        <p:txBody>
          <a:bodyPr>
            <a:normAutofit fontScale="90000"/>
          </a:bodyPr>
          <a:lstStyle/>
          <a:p>
            <a:r>
              <a:rPr lang="fr-FR" dirty="0"/>
              <a:t>Récupération d’un mot de passe à partir d’un hash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D6EAA9-0DBD-494F-A124-49E62AB4C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415" y="1974814"/>
            <a:ext cx="8582010" cy="4154984"/>
          </a:xfrm>
          <a:prstGeom prst="rect">
            <a:avLst/>
          </a:prstGeom>
          <a:solidFill>
            <a:schemeClr val="bg1">
              <a:lumMod val="95000"/>
              <a:lumOff val="5000"/>
              <a:alpha val="5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67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L’attaque par force brute : via un dictionnaire ou par itération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La durée de l’attaque dépendra de 2 principaux facteurs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    - Le type de fonction de hachage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r>
              <a:rPr lang="fr-FR" altLang="fr-FR" sz="2400" dirty="0">
                <a:latin typeface="Constantia" panose="02030602050306030303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     - La longueur du mot de passe initial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r"/>
              </a:tabLst>
            </a:pPr>
            <a:endParaRPr lang="fr-FR" altLang="fr-FR" sz="2400" dirty="0">
              <a:latin typeface="Constantia" panose="02030602050306030303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32492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551</TotalTime>
  <Words>1585</Words>
  <Application>Microsoft Office PowerPoint</Application>
  <PresentationFormat>Grand écran</PresentationFormat>
  <Paragraphs>303</Paragraphs>
  <Slides>55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0" baseType="lpstr">
      <vt:lpstr>Arial</vt:lpstr>
      <vt:lpstr>Century Gothic</vt:lpstr>
      <vt:lpstr>Constantia</vt:lpstr>
      <vt:lpstr>Wingdings 3</vt:lpstr>
      <vt:lpstr>Secteur</vt:lpstr>
      <vt:lpstr>Les Tutos de Processus</vt:lpstr>
      <vt:lpstr>Sommaire</vt:lpstr>
      <vt:lpstr>Schéma du lab</vt:lpstr>
      <vt:lpstr>Principe de l’authentification défi-réponse</vt:lpstr>
      <vt:lpstr>Principe de l’authentification défi-réponse</vt:lpstr>
      <vt:lpstr>Calcul et utilité d’un hash</vt:lpstr>
      <vt:lpstr>Calcul et utilité d’un hash</vt:lpstr>
      <vt:lpstr>Récupération d’un mot de passe à partir d’un hash</vt:lpstr>
      <vt:lpstr>Récupération d’un mot de passe à partir d’un hash</vt:lpstr>
      <vt:lpstr>Historique et format de hash</vt:lpstr>
      <vt:lpstr>Historique et format de hash</vt:lpstr>
      <vt:lpstr>Présentation PowerPoint</vt:lpstr>
      <vt:lpstr>Historique et format de hash</vt:lpstr>
      <vt:lpstr>Limitations de sécurité</vt:lpstr>
      <vt:lpstr>Limitations de sécurité</vt:lpstr>
      <vt:lpstr>Limitations de sécurité</vt:lpstr>
      <vt:lpstr>Limitations de sécurité</vt:lpstr>
      <vt:lpstr>Evolution des formats de hash dans Windows</vt:lpstr>
      <vt:lpstr>Evolution des formats de hash dans Windows</vt:lpstr>
      <vt:lpstr>Evolution des formats de hash dans Windows</vt:lpstr>
      <vt:lpstr>Authentification locale</vt:lpstr>
      <vt:lpstr>Authentification locale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Principe d’authentification sur un domaine Active Directory</vt:lpstr>
      <vt:lpstr>Fournisseur de support de sécurité et Processus Système</vt:lpstr>
      <vt:lpstr>Fournisseur de support de sécurité et Processus Système</vt:lpstr>
      <vt:lpstr>Attaque DC Sync</vt:lpstr>
      <vt:lpstr>Pré-authentification Kerberos</vt:lpstr>
      <vt:lpstr>Attaque par Responder</vt:lpstr>
      <vt:lpstr>Relai NTLM</vt:lpstr>
      <vt:lpstr>Délégations non contraintes</vt:lpstr>
      <vt:lpstr>Délégations non contraintes</vt:lpstr>
      <vt:lpstr>Délégations non contraintes</vt:lpstr>
      <vt:lpstr>Délégations non contraintes</vt:lpstr>
      <vt:lpstr>Génération de jetons TGT et TGS</vt:lpstr>
      <vt:lpstr>Génération de jetons TGT et TGS</vt:lpstr>
      <vt:lpstr>Le rôle du compte KRBTGT</vt:lpstr>
      <vt:lpstr>Génération de ticket d’argent (Silver Ticket)</vt:lpstr>
      <vt:lpstr>Génération de ticket d’or (Golden Ticket)</vt:lpstr>
      <vt:lpstr>Génération de ticket d’or (Golden Ticket)</vt:lpstr>
      <vt:lpstr>Génération de ticket d’or (Golden Ticket)</vt:lpstr>
      <vt:lpstr>Génération de ticket d’or (Golden Ticket)</vt:lpstr>
      <vt:lpstr>Génération de ticket d’or (Golden Ticket)</vt:lpstr>
      <vt:lpstr>DES QUESTIONS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Tutos de Processus</dc:title>
  <dc:creator>ASRI OFFICE</dc:creator>
  <cp:lastModifiedBy>ASRI OFFICE</cp:lastModifiedBy>
  <cp:revision>98</cp:revision>
  <dcterms:created xsi:type="dcterms:W3CDTF">2021-05-11T12:44:05Z</dcterms:created>
  <dcterms:modified xsi:type="dcterms:W3CDTF">2021-05-13T13:53:13Z</dcterms:modified>
</cp:coreProperties>
</file>